
<file path=[Content_Types].xml><?xml version="1.0" encoding="utf-8"?>
<Types xmlns="http://schemas.openxmlformats.org/package/2006/content-types">
  <Default ContentType="image/jpeg" Extension="jpg"/>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135.xml"/>
  <Override ContentType="application/vnd.openxmlformats-officedocument.presentationml.notesSlide+xml" PartName="/ppt/notesSlides/notesSlide137.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23.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24.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128.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36.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1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125.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31.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31.xml"/>
  <Override ContentType="application/vnd.openxmlformats-officedocument.presentationml.slide+xml" PartName="/ppt/slides/slide127.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30.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124.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09.xml"/>
  <Override ContentType="application/vnd.openxmlformats-officedocument.presentationml.slide+xml" PartName="/ppt/slides/slide134.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132.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12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 id="349" r:id="rId99"/>
    <p:sldId id="350" r:id="rId100"/>
    <p:sldId id="351" r:id="rId101"/>
    <p:sldId id="352" r:id="rId102"/>
    <p:sldId id="353" r:id="rId103"/>
    <p:sldId id="354" r:id="rId104"/>
    <p:sldId id="355" r:id="rId105"/>
    <p:sldId id="356" r:id="rId106"/>
    <p:sldId id="357" r:id="rId107"/>
    <p:sldId id="358" r:id="rId108"/>
    <p:sldId id="359" r:id="rId109"/>
    <p:sldId id="360" r:id="rId110"/>
    <p:sldId id="361" r:id="rId111"/>
    <p:sldId id="362" r:id="rId112"/>
    <p:sldId id="363" r:id="rId113"/>
    <p:sldId id="364" r:id="rId114"/>
    <p:sldId id="365" r:id="rId115"/>
    <p:sldId id="366" r:id="rId116"/>
    <p:sldId id="367" r:id="rId117"/>
    <p:sldId id="368" r:id="rId118"/>
    <p:sldId id="369" r:id="rId119"/>
    <p:sldId id="370" r:id="rId120"/>
    <p:sldId id="371" r:id="rId121"/>
    <p:sldId id="372" r:id="rId122"/>
    <p:sldId id="373" r:id="rId123"/>
    <p:sldId id="374" r:id="rId124"/>
    <p:sldId id="375" r:id="rId125"/>
    <p:sldId id="376" r:id="rId126"/>
    <p:sldId id="377" r:id="rId127"/>
    <p:sldId id="378" r:id="rId128"/>
    <p:sldId id="379" r:id="rId129"/>
    <p:sldId id="380" r:id="rId130"/>
    <p:sldId id="381" r:id="rId131"/>
    <p:sldId id="382" r:id="rId132"/>
    <p:sldId id="383" r:id="rId133"/>
    <p:sldId id="384" r:id="rId134"/>
    <p:sldId id="385" r:id="rId135"/>
    <p:sldId id="386" r:id="rId136"/>
    <p:sldId id="387" r:id="rId137"/>
    <p:sldId id="388" r:id="rId138"/>
    <p:sldId id="389" r:id="rId139"/>
    <p:sldId id="390" r:id="rId140"/>
    <p:sldId id="391" r:id="rId141"/>
    <p:sldId id="392" r:id="rId142"/>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07" Type="http://schemas.openxmlformats.org/officeDocument/2006/relationships/slide" Target="slides/slide102.xml"/><Relationship Id="rId106" Type="http://schemas.openxmlformats.org/officeDocument/2006/relationships/slide" Target="slides/slide101.xml"/><Relationship Id="rId105" Type="http://schemas.openxmlformats.org/officeDocument/2006/relationships/slide" Target="slides/slide100.xml"/><Relationship Id="rId104" Type="http://schemas.openxmlformats.org/officeDocument/2006/relationships/slide" Target="slides/slide99.xml"/><Relationship Id="rId109" Type="http://schemas.openxmlformats.org/officeDocument/2006/relationships/slide" Target="slides/slide104.xml"/><Relationship Id="rId108" Type="http://schemas.openxmlformats.org/officeDocument/2006/relationships/slide" Target="slides/slide103.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103" Type="http://schemas.openxmlformats.org/officeDocument/2006/relationships/slide" Target="slides/slide98.xml"/><Relationship Id="rId102" Type="http://schemas.openxmlformats.org/officeDocument/2006/relationships/slide" Target="slides/slide97.xml"/><Relationship Id="rId101" Type="http://schemas.openxmlformats.org/officeDocument/2006/relationships/slide" Target="slides/slide96.xml"/><Relationship Id="rId100" Type="http://schemas.openxmlformats.org/officeDocument/2006/relationships/slide" Target="slides/slide95.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29" Type="http://schemas.openxmlformats.org/officeDocument/2006/relationships/slide" Target="slides/slide124.xml"/><Relationship Id="rId128" Type="http://schemas.openxmlformats.org/officeDocument/2006/relationships/slide" Target="slides/slide123.xml"/><Relationship Id="rId127" Type="http://schemas.openxmlformats.org/officeDocument/2006/relationships/slide" Target="slides/slide122.xml"/><Relationship Id="rId126" Type="http://schemas.openxmlformats.org/officeDocument/2006/relationships/slide" Target="slides/slide121.xml"/><Relationship Id="rId26" Type="http://schemas.openxmlformats.org/officeDocument/2006/relationships/slide" Target="slides/slide21.xml"/><Relationship Id="rId121" Type="http://schemas.openxmlformats.org/officeDocument/2006/relationships/slide" Target="slides/slide116.xml"/><Relationship Id="rId25" Type="http://schemas.openxmlformats.org/officeDocument/2006/relationships/slide" Target="slides/slide20.xml"/><Relationship Id="rId120" Type="http://schemas.openxmlformats.org/officeDocument/2006/relationships/slide" Target="slides/slide115.xml"/><Relationship Id="rId28" Type="http://schemas.openxmlformats.org/officeDocument/2006/relationships/slide" Target="slides/slide23.xml"/><Relationship Id="rId27" Type="http://schemas.openxmlformats.org/officeDocument/2006/relationships/slide" Target="slides/slide22.xml"/><Relationship Id="rId125" Type="http://schemas.openxmlformats.org/officeDocument/2006/relationships/slide" Target="slides/slide120.xml"/><Relationship Id="rId29" Type="http://schemas.openxmlformats.org/officeDocument/2006/relationships/slide" Target="slides/slide24.xml"/><Relationship Id="rId124" Type="http://schemas.openxmlformats.org/officeDocument/2006/relationships/slide" Target="slides/slide119.xml"/><Relationship Id="rId123" Type="http://schemas.openxmlformats.org/officeDocument/2006/relationships/slide" Target="slides/slide118.xml"/><Relationship Id="rId122" Type="http://schemas.openxmlformats.org/officeDocument/2006/relationships/slide" Target="slides/slide117.xml"/><Relationship Id="rId95" Type="http://schemas.openxmlformats.org/officeDocument/2006/relationships/slide" Target="slides/slide90.xml"/><Relationship Id="rId94" Type="http://schemas.openxmlformats.org/officeDocument/2006/relationships/slide" Target="slides/slide89.xml"/><Relationship Id="rId97" Type="http://schemas.openxmlformats.org/officeDocument/2006/relationships/slide" Target="slides/slide92.xml"/><Relationship Id="rId96" Type="http://schemas.openxmlformats.org/officeDocument/2006/relationships/slide" Target="slides/slide91.xml"/><Relationship Id="rId11" Type="http://schemas.openxmlformats.org/officeDocument/2006/relationships/slide" Target="slides/slide6.xml"/><Relationship Id="rId99" Type="http://schemas.openxmlformats.org/officeDocument/2006/relationships/slide" Target="slides/slide94.xml"/><Relationship Id="rId10" Type="http://schemas.openxmlformats.org/officeDocument/2006/relationships/slide" Target="slides/slide5.xml"/><Relationship Id="rId98" Type="http://schemas.openxmlformats.org/officeDocument/2006/relationships/slide" Target="slides/slide93.xml"/><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slide" Target="slides/slide86.xml"/><Relationship Id="rId90" Type="http://schemas.openxmlformats.org/officeDocument/2006/relationships/slide" Target="slides/slide85.xml"/><Relationship Id="rId93" Type="http://schemas.openxmlformats.org/officeDocument/2006/relationships/slide" Target="slides/slide88.xml"/><Relationship Id="rId92" Type="http://schemas.openxmlformats.org/officeDocument/2006/relationships/slide" Target="slides/slide87.xml"/><Relationship Id="rId118" Type="http://schemas.openxmlformats.org/officeDocument/2006/relationships/slide" Target="slides/slide113.xml"/><Relationship Id="rId117" Type="http://schemas.openxmlformats.org/officeDocument/2006/relationships/slide" Target="slides/slide112.xml"/><Relationship Id="rId116" Type="http://schemas.openxmlformats.org/officeDocument/2006/relationships/slide" Target="slides/slide111.xml"/><Relationship Id="rId115" Type="http://schemas.openxmlformats.org/officeDocument/2006/relationships/slide" Target="slides/slide110.xml"/><Relationship Id="rId119" Type="http://schemas.openxmlformats.org/officeDocument/2006/relationships/slide" Target="slides/slide114.xml"/><Relationship Id="rId15" Type="http://schemas.openxmlformats.org/officeDocument/2006/relationships/slide" Target="slides/slide10.xml"/><Relationship Id="rId110" Type="http://schemas.openxmlformats.org/officeDocument/2006/relationships/slide" Target="slides/slide105.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14" Type="http://schemas.openxmlformats.org/officeDocument/2006/relationships/slide" Target="slides/slide109.xml"/><Relationship Id="rId18" Type="http://schemas.openxmlformats.org/officeDocument/2006/relationships/slide" Target="slides/slide13.xml"/><Relationship Id="rId113" Type="http://schemas.openxmlformats.org/officeDocument/2006/relationships/slide" Target="slides/slide108.xml"/><Relationship Id="rId112" Type="http://schemas.openxmlformats.org/officeDocument/2006/relationships/slide" Target="slides/slide107.xml"/><Relationship Id="rId111" Type="http://schemas.openxmlformats.org/officeDocument/2006/relationships/slide" Target="slides/slide106.xml"/><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87" Type="http://schemas.openxmlformats.org/officeDocument/2006/relationships/slide" Target="slides/slide82.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42" Type="http://schemas.openxmlformats.org/officeDocument/2006/relationships/slide" Target="slides/slide137.xml"/><Relationship Id="rId141" Type="http://schemas.openxmlformats.org/officeDocument/2006/relationships/slide" Target="slides/slide136.xml"/><Relationship Id="rId140" Type="http://schemas.openxmlformats.org/officeDocument/2006/relationships/slide" Target="slides/slide135.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139" Type="http://schemas.openxmlformats.org/officeDocument/2006/relationships/slide" Target="slides/slide134.xml"/><Relationship Id="rId138" Type="http://schemas.openxmlformats.org/officeDocument/2006/relationships/slide" Target="slides/slide133.xml"/><Relationship Id="rId137" Type="http://schemas.openxmlformats.org/officeDocument/2006/relationships/slide" Target="slides/slide132.xml"/><Relationship Id="rId132" Type="http://schemas.openxmlformats.org/officeDocument/2006/relationships/slide" Target="slides/slide127.xml"/><Relationship Id="rId131" Type="http://schemas.openxmlformats.org/officeDocument/2006/relationships/slide" Target="slides/slide126.xml"/><Relationship Id="rId130" Type="http://schemas.openxmlformats.org/officeDocument/2006/relationships/slide" Target="slides/slide125.xml"/><Relationship Id="rId136" Type="http://schemas.openxmlformats.org/officeDocument/2006/relationships/slide" Target="slides/slide131.xml"/><Relationship Id="rId135" Type="http://schemas.openxmlformats.org/officeDocument/2006/relationships/slide" Target="slides/slide130.xml"/><Relationship Id="rId134" Type="http://schemas.openxmlformats.org/officeDocument/2006/relationships/slide" Target="slides/slide129.xml"/><Relationship Id="rId133" Type="http://schemas.openxmlformats.org/officeDocument/2006/relationships/slide" Target="slides/slide128.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65" Type="http://schemas.openxmlformats.org/officeDocument/2006/relationships/slide" Target="slides/slide60.xml"/><Relationship Id="rId68" Type="http://schemas.openxmlformats.org/officeDocument/2006/relationships/slide" Target="slides/slide63.xml"/><Relationship Id="rId67" Type="http://schemas.openxmlformats.org/officeDocument/2006/relationships/slide" Target="slides/slide62.xml"/><Relationship Id="rId60" Type="http://schemas.openxmlformats.org/officeDocument/2006/relationships/slide" Target="slides/slide55.xml"/><Relationship Id="rId69" Type="http://schemas.openxmlformats.org/officeDocument/2006/relationships/slide" Target="slides/slide6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54" Type="http://schemas.openxmlformats.org/officeDocument/2006/relationships/slide" Target="slides/slide49.xml"/><Relationship Id="rId57" Type="http://schemas.openxmlformats.org/officeDocument/2006/relationships/slide" Target="slides/slide52.xml"/><Relationship Id="rId56" Type="http://schemas.openxmlformats.org/officeDocument/2006/relationships/slide" Target="slides/slide51.xml"/><Relationship Id="rId59" Type="http://schemas.openxmlformats.org/officeDocument/2006/relationships/slide" Target="slides/slide54.xml"/><Relationship Id="rId58"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wikipedia.org/wiki/Vector_space" TargetMode="External"/><Relationship Id="rId3" Type="http://schemas.openxmlformats.org/officeDocument/2006/relationships/hyperlink" Target="https://en.wikipedia.org/wiki/Binary_function" TargetMode="External"/><Relationship Id="rId4" Type="http://schemas.openxmlformats.org/officeDocument/2006/relationships/hyperlink" Target="https://en.wikipedia.org/wiki/Perceptron" TargetMode="External"/><Relationship Id="rId5" Type="http://schemas.openxmlformats.org/officeDocument/2006/relationships/hyperlink" Target="https://en.wikipedia.org/wiki/Kernel_trick" TargetMode="External"/><Relationship Id="rId6" Type="http://schemas.openxmlformats.org/officeDocument/2006/relationships/hyperlink" Target="https://en.wikipedia.org/wiki/Support_vector_machine" TargetMode="Externa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wikipedia.org/wiki/Perceptron" TargetMode="External"/><Relationship Id="rId3" Type="http://schemas.openxmlformats.org/officeDocument/2006/relationships/hyperlink" Target="https://en.wikipedia.org/wiki/Kernel_trick" TargetMode="External"/><Relationship Id="rId4" Type="http://schemas.openxmlformats.org/officeDocument/2006/relationships/hyperlink" Target="https://en.wikipedia.org/wiki/Support_vector_machine" TargetMode="Externa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iscuss.pytorch.org/t/understanding-transform-normalize/21730" TargetMode="External"/><Relationship Id="rId3" Type="http://schemas.openxmlformats.org/officeDocument/2006/relationships/hyperlink" Target="https://pytorch.org/docs/stable/torchvision/transforms.html#transforms-on-torch-tensor" TargetMode="External"/><Relationship Id="rId4" Type="http://schemas.openxmlformats.org/officeDocument/2006/relationships/hyperlink" Target="http://mathworld.wolfram.com/GaussianFunction.html" TargetMode="Externa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colab.research.google.com/github/dvgodoy/PyTorchStepByStep/blob/master/Chapter05.ipynb#scrollTo=GAuSilglINBD" TargetMode="External"/><Relationship Id="rId3" Type="http://schemas.openxmlformats.org/officeDocument/2006/relationships/hyperlink" Target="https://pytorch.org/tutorials/beginner/blitz/neural_networks_tutorial.html" TargetMode="External"/><Relationship Id="rId4" Type="http://schemas.openxmlformats.org/officeDocument/2006/relationships/hyperlink" Target="https://towardsdatascience.com/implementing-yann-lecuns-lenet-5-in-pytorch-5e05a0911320" TargetMode="External"/><Relationship Id="rId5" Type="http://schemas.openxmlformats.org/officeDocument/2006/relationships/hyperlink" Target="https://github.com/erykml/medium_articles/blob/master/Computer%20Vision/lenet5_pytorch.ipynb" TargetMode="Externa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wikipedia.org/wiki/Vector_space" TargetMode="External"/><Relationship Id="rId3" Type="http://schemas.openxmlformats.org/officeDocument/2006/relationships/hyperlink" Target="https://en.wikipedia.org/wiki/Binary_function" TargetMode="External"/><Relationship Id="rId4" Type="http://schemas.openxmlformats.org/officeDocument/2006/relationships/hyperlink" Target="https://en.wikipedia.org/wiki/Perceptron" TargetMode="External"/><Relationship Id="rId5" Type="http://schemas.openxmlformats.org/officeDocument/2006/relationships/hyperlink" Target="https://en.wikipedia.org/wiki/Kernel_trick" TargetMode="External"/><Relationship Id="rId6" Type="http://schemas.openxmlformats.org/officeDocument/2006/relationships/hyperlink" Target="https://en.wikipedia.org/wiki/Support_vector_machine" TargetMode="Externa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wikipedia.org/wiki/Vector_space" TargetMode="External"/><Relationship Id="rId3" Type="http://schemas.openxmlformats.org/officeDocument/2006/relationships/hyperlink" Target="https://en.wikipedia.org/wiki/Binary_function" TargetMode="External"/><Relationship Id="rId4" Type="http://schemas.openxmlformats.org/officeDocument/2006/relationships/hyperlink" Target="https://en.wikipedia.org/wiki/Perceptron" TargetMode="External"/><Relationship Id="rId5" Type="http://schemas.openxmlformats.org/officeDocument/2006/relationships/hyperlink" Target="https://en.wikipedia.org/wiki/Kernel_trick" TargetMode="External"/><Relationship Id="rId6" Type="http://schemas.openxmlformats.org/officeDocument/2006/relationships/hyperlink" Target="https://en.wikipedia.org/wiki/Support_vector_machine" TargetMode="Externa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wikipedia.org/wiki/Vector_space" TargetMode="External"/><Relationship Id="rId3" Type="http://schemas.openxmlformats.org/officeDocument/2006/relationships/hyperlink" Target="https://en.wikipedia.org/wiki/Binary_function" TargetMode="External"/><Relationship Id="rId4" Type="http://schemas.openxmlformats.org/officeDocument/2006/relationships/hyperlink" Target="https://en.wikipedia.org/wiki/Perceptron" TargetMode="External"/><Relationship Id="rId5" Type="http://schemas.openxmlformats.org/officeDocument/2006/relationships/hyperlink" Target="https://en.wikipedia.org/wiki/Kernel_trick" TargetMode="External"/><Relationship Id="rId6" Type="http://schemas.openxmlformats.org/officeDocument/2006/relationships/hyperlink" Target="https://en.wikipedia.org/wiki/Support_vector_machine" TargetMode="Externa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wikipedia.org/wiki/Perceptron" TargetMode="External"/><Relationship Id="rId3" Type="http://schemas.openxmlformats.org/officeDocument/2006/relationships/hyperlink" Target="https://en.wikipedia.org/wiki/Kernel_trick" TargetMode="External"/><Relationship Id="rId4" Type="http://schemas.openxmlformats.org/officeDocument/2006/relationships/hyperlink" Target="https://en.wikipedia.org/wiki/Support_vector_machine" TargetMode="Externa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machinelearningmastery.com/rectified-linear-activation-function-for-deep-learning-neural-networks/" TargetMode="External"/><Relationship Id="rId3" Type="http://schemas.openxmlformats.org/officeDocument/2006/relationships/hyperlink" Target="https://stats.stackexchange.com/questions/333394/what-is-the-derivative-of-the-relu-activation-function" TargetMode="Externa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wikipedia.org/wiki/Perceptron" TargetMode="External"/><Relationship Id="rId3" Type="http://schemas.openxmlformats.org/officeDocument/2006/relationships/hyperlink" Target="https://en.wikipedia.org/wiki/Kernel_trick" TargetMode="External"/><Relationship Id="rId4" Type="http://schemas.openxmlformats.org/officeDocument/2006/relationships/hyperlink" Target="https://en.wikipedia.org/wiki/Support_vector_machine" TargetMode="Externa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wikipedia.org/wiki/Vector_space" TargetMode="External"/><Relationship Id="rId3" Type="http://schemas.openxmlformats.org/officeDocument/2006/relationships/hyperlink" Target="https://en.wikipedia.org/wiki/Perceptron" TargetMode="External"/><Relationship Id="rId4" Type="http://schemas.openxmlformats.org/officeDocument/2006/relationships/hyperlink" Target="https://en.wikipedia.org/wiki/Kernel_trick" TargetMode="External"/><Relationship Id="rId5" Type="http://schemas.openxmlformats.org/officeDocument/2006/relationships/hyperlink" Target="https://en.wikipedia.org/wiki/Support_vector_machine" TargetMode="Externa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wikipedia.org/wiki/Vector_space" TargetMode="External"/><Relationship Id="rId3" Type="http://schemas.openxmlformats.org/officeDocument/2006/relationships/hyperlink" Target="https://en.wikipedia.org/wiki/Perceptron" TargetMode="External"/><Relationship Id="rId4" Type="http://schemas.openxmlformats.org/officeDocument/2006/relationships/hyperlink" Target="https://en.wikipedia.org/wiki/Kernel_trick" TargetMode="External"/><Relationship Id="rId5" Type="http://schemas.openxmlformats.org/officeDocument/2006/relationships/hyperlink" Target="https://en.wikipedia.org/wiki/Support_vector_machine" TargetMode="Externa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13defac0db2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13defac0db2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500"/>
              </a:spcBef>
              <a:spcAft>
                <a:spcPts val="0"/>
              </a:spcAft>
              <a:buNone/>
            </a:pPr>
            <a:r>
              <a:rPr lang="en" sz="1050">
                <a:solidFill>
                  <a:srgbClr val="202122"/>
                </a:solidFill>
                <a:highlight>
                  <a:srgbClr val="FFFFFF"/>
                </a:highlight>
              </a:rPr>
              <a:t>a function that maps its input   (a real-valued </a:t>
            </a:r>
            <a:r>
              <a:rPr lang="en" sz="1050">
                <a:solidFill>
                  <a:srgbClr val="0B0080"/>
                </a:solidFill>
                <a:highlight>
                  <a:srgbClr val="FFFFFF"/>
                </a:highlight>
                <a:uFill>
                  <a:noFill/>
                </a:uFill>
                <a:hlinkClick r:id="rId2">
                  <a:extLst>
                    <a:ext uri="{A12FA001-AC4F-418D-AE19-62706E023703}">
                      <ahyp:hlinkClr val="tx"/>
                    </a:ext>
                  </a:extLst>
                </a:hlinkClick>
              </a:rPr>
              <a:t>vector</a:t>
            </a:r>
            <a:r>
              <a:rPr lang="en" sz="1050">
                <a:solidFill>
                  <a:srgbClr val="202122"/>
                </a:solidFill>
                <a:highlight>
                  <a:srgbClr val="FFFFFF"/>
                </a:highlight>
              </a:rPr>
              <a:t>) to an output value  (a single </a:t>
            </a:r>
            <a:r>
              <a:rPr lang="en" sz="1050">
                <a:solidFill>
                  <a:srgbClr val="0B0080"/>
                </a:solidFill>
                <a:highlight>
                  <a:srgbClr val="FFFFFF"/>
                </a:highlight>
                <a:uFill>
                  <a:noFill/>
                </a:uFill>
                <a:hlinkClick r:id="rId3">
                  <a:extLst>
                    <a:ext uri="{A12FA001-AC4F-418D-AE19-62706E023703}">
                      <ahyp:hlinkClr val="tx"/>
                    </a:ext>
                  </a:extLst>
                </a:hlinkClick>
              </a:rPr>
              <a:t>binary</a:t>
            </a:r>
            <a:r>
              <a:rPr lang="en" sz="1050">
                <a:solidFill>
                  <a:srgbClr val="202122"/>
                </a:solidFill>
                <a:highlight>
                  <a:srgbClr val="FFFFFF"/>
                </a:highlight>
              </a:rPr>
              <a:t> value):</a:t>
            </a:r>
            <a:endParaRPr sz="1050">
              <a:solidFill>
                <a:srgbClr val="202122"/>
              </a:solidFill>
              <a:highlight>
                <a:srgbClr val="FFFFFF"/>
              </a:highlight>
            </a:endParaRPr>
          </a:p>
          <a:p>
            <a:pPr indent="0" lvl="0" marL="0" rtl="0" algn="l">
              <a:lnSpc>
                <a:spcPct val="115000"/>
              </a:lnSpc>
              <a:spcBef>
                <a:spcPts val="50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u="sng">
                <a:solidFill>
                  <a:schemeClr val="hlink"/>
                </a:solidFill>
                <a:hlinkClick r:id="rId4"/>
              </a:rPr>
              <a:t>https://en.wikipedia.org/wiki/Perceptron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Interesting bit: </a:t>
            </a:r>
            <a:r>
              <a:rPr lang="en" sz="1050">
                <a:solidFill>
                  <a:srgbClr val="202122"/>
                </a:solidFill>
                <a:highlight>
                  <a:srgbClr val="FFFFFF"/>
                </a:highlight>
              </a:rPr>
              <a:t>The perceptron of optimal stability, together with the </a:t>
            </a:r>
            <a:r>
              <a:rPr lang="en" sz="1050">
                <a:solidFill>
                  <a:srgbClr val="0B0080"/>
                </a:solidFill>
                <a:highlight>
                  <a:srgbClr val="FFFFFF"/>
                </a:highlight>
                <a:uFill>
                  <a:noFill/>
                </a:uFill>
                <a:hlinkClick r:id="rId5">
                  <a:extLst>
                    <a:ext uri="{A12FA001-AC4F-418D-AE19-62706E023703}">
                      <ahyp:hlinkClr val="tx"/>
                    </a:ext>
                  </a:extLst>
                </a:hlinkClick>
              </a:rPr>
              <a:t>kernel trick</a:t>
            </a:r>
            <a:r>
              <a:rPr lang="en" sz="1050">
                <a:solidFill>
                  <a:srgbClr val="202122"/>
                </a:solidFill>
                <a:highlight>
                  <a:srgbClr val="FFFFFF"/>
                </a:highlight>
              </a:rPr>
              <a:t>, are the conceptual foundations of the </a:t>
            </a:r>
            <a:r>
              <a:rPr lang="en" sz="1050">
                <a:solidFill>
                  <a:srgbClr val="0B0080"/>
                </a:solidFill>
                <a:highlight>
                  <a:srgbClr val="FFFFFF"/>
                </a:highlight>
                <a:uFill>
                  <a:noFill/>
                </a:uFill>
                <a:hlinkClick r:id="rId6">
                  <a:extLst>
                    <a:ext uri="{A12FA001-AC4F-418D-AE19-62706E023703}">
                      <ahyp:hlinkClr val="tx"/>
                    </a:ext>
                  </a:extLst>
                </a:hlinkClick>
              </a:rPr>
              <a:t>support vector machine</a:t>
            </a:r>
            <a:r>
              <a:rPr lang="en" sz="1050">
                <a:solidFill>
                  <a:srgbClr val="202122"/>
                </a:solidFill>
                <a:highlight>
                  <a:srgbClr val="FFFFFF"/>
                </a:highlight>
              </a:rPr>
              <a:t>.</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4" name="Shape 704"/>
        <p:cNvGrpSpPr/>
        <p:nvPr/>
      </p:nvGrpSpPr>
      <p:grpSpPr>
        <a:xfrm>
          <a:off x="0" y="0"/>
          <a:ext cx="0" cy="0"/>
          <a:chOff x="0" y="0"/>
          <a:chExt cx="0" cy="0"/>
        </a:xfrm>
      </p:grpSpPr>
      <p:sp>
        <p:nvSpPr>
          <p:cNvPr id="705" name="Google Shape;705;ga87ab10e15_0_6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6" name="Google Shape;706;ga87ab10e15_0_6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1" name="Shape 711"/>
        <p:cNvGrpSpPr/>
        <p:nvPr/>
      </p:nvGrpSpPr>
      <p:grpSpPr>
        <a:xfrm>
          <a:off x="0" y="0"/>
          <a:ext cx="0" cy="0"/>
          <a:chOff x="0" y="0"/>
          <a:chExt cx="0" cy="0"/>
        </a:xfrm>
      </p:grpSpPr>
      <p:sp>
        <p:nvSpPr>
          <p:cNvPr id="712" name="Google Shape;712;ga87ab10e15_0_6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3" name="Google Shape;713;ga87ab10e15_0_6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9" name="Shape 719"/>
        <p:cNvGrpSpPr/>
        <p:nvPr/>
      </p:nvGrpSpPr>
      <p:grpSpPr>
        <a:xfrm>
          <a:off x="0" y="0"/>
          <a:ext cx="0" cy="0"/>
          <a:chOff x="0" y="0"/>
          <a:chExt cx="0" cy="0"/>
        </a:xfrm>
      </p:grpSpPr>
      <p:sp>
        <p:nvSpPr>
          <p:cNvPr id="720" name="Google Shape;720;gb5c3142a9c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1" name="Google Shape;721;gb5c3142a9c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6" name="Shape 726"/>
        <p:cNvGrpSpPr/>
        <p:nvPr/>
      </p:nvGrpSpPr>
      <p:grpSpPr>
        <a:xfrm>
          <a:off x="0" y="0"/>
          <a:ext cx="0" cy="0"/>
          <a:chOff x="0" y="0"/>
          <a:chExt cx="0" cy="0"/>
        </a:xfrm>
      </p:grpSpPr>
      <p:sp>
        <p:nvSpPr>
          <p:cNvPr id="727" name="Google Shape;727;ga4d36ad8a0_0_3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8" name="Google Shape;728;ga4d36ad8a0_0_3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2" name="Shape 732"/>
        <p:cNvGrpSpPr/>
        <p:nvPr/>
      </p:nvGrpSpPr>
      <p:grpSpPr>
        <a:xfrm>
          <a:off x="0" y="0"/>
          <a:ext cx="0" cy="0"/>
          <a:chOff x="0" y="0"/>
          <a:chExt cx="0" cy="0"/>
        </a:xfrm>
      </p:grpSpPr>
      <p:sp>
        <p:nvSpPr>
          <p:cNvPr id="733" name="Google Shape;733;gba94259b7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4" name="Google Shape;734;gba94259b7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8" name="Shape 738"/>
        <p:cNvGrpSpPr/>
        <p:nvPr/>
      </p:nvGrpSpPr>
      <p:grpSpPr>
        <a:xfrm>
          <a:off x="0" y="0"/>
          <a:ext cx="0" cy="0"/>
          <a:chOff x="0" y="0"/>
          <a:chExt cx="0" cy="0"/>
        </a:xfrm>
      </p:grpSpPr>
      <p:sp>
        <p:nvSpPr>
          <p:cNvPr id="739" name="Google Shape;739;gbc09fcf775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0" name="Google Shape;740;gbc09fcf775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4" name="Shape 744"/>
        <p:cNvGrpSpPr/>
        <p:nvPr/>
      </p:nvGrpSpPr>
      <p:grpSpPr>
        <a:xfrm>
          <a:off x="0" y="0"/>
          <a:ext cx="0" cy="0"/>
          <a:chOff x="0" y="0"/>
          <a:chExt cx="0" cy="0"/>
        </a:xfrm>
      </p:grpSpPr>
      <p:sp>
        <p:nvSpPr>
          <p:cNvPr id="745" name="Google Shape;745;gfa037b23d9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6" name="Google Shape;746;gfa037b23d9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0" name="Shape 750"/>
        <p:cNvGrpSpPr/>
        <p:nvPr/>
      </p:nvGrpSpPr>
      <p:grpSpPr>
        <a:xfrm>
          <a:off x="0" y="0"/>
          <a:ext cx="0" cy="0"/>
          <a:chOff x="0" y="0"/>
          <a:chExt cx="0" cy="0"/>
        </a:xfrm>
      </p:grpSpPr>
      <p:sp>
        <p:nvSpPr>
          <p:cNvPr id="751" name="Google Shape;751;gba94259b7b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2" name="Google Shape;752;gba94259b7b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6" name="Shape 756"/>
        <p:cNvGrpSpPr/>
        <p:nvPr/>
      </p:nvGrpSpPr>
      <p:grpSpPr>
        <a:xfrm>
          <a:off x="0" y="0"/>
          <a:ext cx="0" cy="0"/>
          <a:chOff x="0" y="0"/>
          <a:chExt cx="0" cy="0"/>
        </a:xfrm>
      </p:grpSpPr>
      <p:sp>
        <p:nvSpPr>
          <p:cNvPr id="757" name="Google Shape;757;gb9e5c86b5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8" name="Google Shape;758;gb9e5c86b5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2" name="Shape 762"/>
        <p:cNvGrpSpPr/>
        <p:nvPr/>
      </p:nvGrpSpPr>
      <p:grpSpPr>
        <a:xfrm>
          <a:off x="0" y="0"/>
          <a:ext cx="0" cy="0"/>
          <a:chOff x="0" y="0"/>
          <a:chExt cx="0" cy="0"/>
        </a:xfrm>
      </p:grpSpPr>
      <p:sp>
        <p:nvSpPr>
          <p:cNvPr id="763" name="Google Shape;763;gb9e5c86b5c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4" name="Google Shape;764;gb9e5c86b5c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136c3a37c37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136c3a37c37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u="sng">
                <a:solidFill>
                  <a:schemeClr val="hlink"/>
                </a:solidFill>
                <a:hlinkClick r:id="rId2"/>
              </a:rPr>
              <a:t>https://en.wikipedia.org/wiki/Perceptron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Interesting bit: </a:t>
            </a:r>
            <a:r>
              <a:rPr lang="en" sz="1050">
                <a:solidFill>
                  <a:srgbClr val="202122"/>
                </a:solidFill>
                <a:highlight>
                  <a:srgbClr val="FFFFFF"/>
                </a:highlight>
              </a:rPr>
              <a:t>The perceptron of optimal stability, together with the </a:t>
            </a:r>
            <a:r>
              <a:rPr lang="en" sz="1050">
                <a:solidFill>
                  <a:srgbClr val="0B0080"/>
                </a:solidFill>
                <a:highlight>
                  <a:srgbClr val="FFFFFF"/>
                </a:highlight>
                <a:uFill>
                  <a:noFill/>
                </a:uFill>
                <a:hlinkClick r:id="rId3">
                  <a:extLst>
                    <a:ext uri="{A12FA001-AC4F-418D-AE19-62706E023703}">
                      <ahyp:hlinkClr val="tx"/>
                    </a:ext>
                  </a:extLst>
                </a:hlinkClick>
              </a:rPr>
              <a:t>kernel trick</a:t>
            </a:r>
            <a:r>
              <a:rPr lang="en" sz="1050">
                <a:solidFill>
                  <a:srgbClr val="202122"/>
                </a:solidFill>
                <a:highlight>
                  <a:srgbClr val="FFFFFF"/>
                </a:highlight>
              </a:rPr>
              <a:t>, are the conceptual foundations of the </a:t>
            </a:r>
            <a:r>
              <a:rPr lang="en" sz="1050">
                <a:solidFill>
                  <a:srgbClr val="0B0080"/>
                </a:solidFill>
                <a:highlight>
                  <a:srgbClr val="FFFFFF"/>
                </a:highlight>
                <a:uFill>
                  <a:noFill/>
                </a:uFill>
                <a:hlinkClick r:id="rId4">
                  <a:extLst>
                    <a:ext uri="{A12FA001-AC4F-418D-AE19-62706E023703}">
                      <ahyp:hlinkClr val="tx"/>
                    </a:ext>
                  </a:extLst>
                </a:hlinkClick>
              </a:rPr>
              <a:t>support vector machine</a:t>
            </a:r>
            <a:r>
              <a:rPr lang="en" sz="1050">
                <a:solidFill>
                  <a:srgbClr val="202122"/>
                </a:solidFill>
                <a:highlight>
                  <a:srgbClr val="FFFFFF"/>
                </a:highlight>
              </a:rPr>
              <a:t>.</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8" name="Shape 768"/>
        <p:cNvGrpSpPr/>
        <p:nvPr/>
      </p:nvGrpSpPr>
      <p:grpSpPr>
        <a:xfrm>
          <a:off x="0" y="0"/>
          <a:ext cx="0" cy="0"/>
          <a:chOff x="0" y="0"/>
          <a:chExt cx="0" cy="0"/>
        </a:xfrm>
      </p:grpSpPr>
      <p:sp>
        <p:nvSpPr>
          <p:cNvPr id="769" name="Google Shape;769;gba94259b7b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0" name="Google Shape;770;gba94259b7b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4" name="Shape 774"/>
        <p:cNvGrpSpPr/>
        <p:nvPr/>
      </p:nvGrpSpPr>
      <p:grpSpPr>
        <a:xfrm>
          <a:off x="0" y="0"/>
          <a:ext cx="0" cy="0"/>
          <a:chOff x="0" y="0"/>
          <a:chExt cx="0" cy="0"/>
        </a:xfrm>
      </p:grpSpPr>
      <p:sp>
        <p:nvSpPr>
          <p:cNvPr id="775" name="Google Shape;775;gb9e5c86b5c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6" name="Google Shape;776;gb9e5c86b5c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nn.Conv3D</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0" name="Shape 780"/>
        <p:cNvGrpSpPr/>
        <p:nvPr/>
      </p:nvGrpSpPr>
      <p:grpSpPr>
        <a:xfrm>
          <a:off x="0" y="0"/>
          <a:ext cx="0" cy="0"/>
          <a:chOff x="0" y="0"/>
          <a:chExt cx="0" cy="0"/>
        </a:xfrm>
      </p:grpSpPr>
      <p:sp>
        <p:nvSpPr>
          <p:cNvPr id="781" name="Google Shape;781;gb5edd35117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2" name="Google Shape;782;gb5edd35117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5" name="Shape 785"/>
        <p:cNvGrpSpPr/>
        <p:nvPr/>
      </p:nvGrpSpPr>
      <p:grpSpPr>
        <a:xfrm>
          <a:off x="0" y="0"/>
          <a:ext cx="0" cy="0"/>
          <a:chOff x="0" y="0"/>
          <a:chExt cx="0" cy="0"/>
        </a:xfrm>
      </p:grpSpPr>
      <p:sp>
        <p:nvSpPr>
          <p:cNvPr id="786" name="Google Shape;786;gb5edd35117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7" name="Google Shape;787;gb5edd35117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150">
                <a:solidFill>
                  <a:srgbClr val="222222"/>
                </a:solidFill>
                <a:highlight>
                  <a:srgbClr val="FFFFFF"/>
                </a:highlight>
              </a:rPr>
              <a:t>Normalize does the following for each channel:</a:t>
            </a:r>
            <a:endParaRPr sz="1150">
              <a:solidFill>
                <a:srgbClr val="222222"/>
              </a:solidFill>
              <a:highlight>
                <a:srgbClr val="FFFFFF"/>
              </a:highlight>
            </a:endParaRPr>
          </a:p>
          <a:p>
            <a:pPr indent="0" lvl="0" marL="0" rtl="0" algn="l">
              <a:lnSpc>
                <a:spcPct val="115000"/>
              </a:lnSpc>
              <a:spcBef>
                <a:spcPts val="1100"/>
              </a:spcBef>
              <a:spcAft>
                <a:spcPts val="0"/>
              </a:spcAft>
              <a:buClr>
                <a:schemeClr val="dk1"/>
              </a:buClr>
              <a:buSzPts val="1100"/>
              <a:buFont typeface="Arial"/>
              <a:buNone/>
            </a:pPr>
            <a:r>
              <a:rPr lang="en" sz="1150">
                <a:solidFill>
                  <a:srgbClr val="222222"/>
                </a:solidFill>
                <a:highlight>
                  <a:srgbClr val="FFFFFF"/>
                </a:highlight>
                <a:latin typeface="Courier New"/>
                <a:ea typeface="Courier New"/>
                <a:cs typeface="Courier New"/>
                <a:sym typeface="Courier New"/>
              </a:rPr>
              <a:t>image = (image - mean) / std</a:t>
            </a:r>
            <a:endParaRPr sz="1150">
              <a:solidFill>
                <a:srgbClr val="222222"/>
              </a:solidFill>
              <a:highlight>
                <a:srgbClr val="FFFFFF"/>
              </a:highlight>
              <a:latin typeface="Courier New"/>
              <a:ea typeface="Courier New"/>
              <a:cs typeface="Courier New"/>
              <a:sym typeface="Courier New"/>
            </a:endParaRPr>
          </a:p>
          <a:p>
            <a:pPr indent="0" lvl="0" marL="0" rtl="0" algn="l">
              <a:lnSpc>
                <a:spcPct val="115000"/>
              </a:lnSpc>
              <a:spcBef>
                <a:spcPts val="1100"/>
              </a:spcBef>
              <a:spcAft>
                <a:spcPts val="0"/>
              </a:spcAft>
              <a:buClr>
                <a:schemeClr val="dk1"/>
              </a:buClr>
              <a:buSzPts val="1100"/>
              <a:buFont typeface="Arial"/>
              <a:buNone/>
            </a:pPr>
            <a:r>
              <a:rPr lang="en" sz="1150">
                <a:solidFill>
                  <a:srgbClr val="222222"/>
                </a:solidFill>
                <a:highlight>
                  <a:srgbClr val="FFFFFF"/>
                </a:highlight>
              </a:rPr>
              <a:t>The parameters </a:t>
            </a:r>
            <a:r>
              <a:rPr lang="en" sz="1150">
                <a:solidFill>
                  <a:srgbClr val="222222"/>
                </a:solidFill>
                <a:highlight>
                  <a:srgbClr val="FFFFFF"/>
                </a:highlight>
                <a:latin typeface="Courier New"/>
                <a:ea typeface="Courier New"/>
                <a:cs typeface="Courier New"/>
                <a:sym typeface="Courier New"/>
              </a:rPr>
              <a:t>mean, std</a:t>
            </a:r>
            <a:r>
              <a:rPr lang="en" sz="1150">
                <a:solidFill>
                  <a:srgbClr val="222222"/>
                </a:solidFill>
                <a:highlight>
                  <a:srgbClr val="FFFFFF"/>
                </a:highlight>
              </a:rPr>
              <a:t> are passed as 0.5, 0.5 in your case. This will normalize the image in the range [-1,1]. For example, the minimum value 0 will be converted to </a:t>
            </a:r>
            <a:r>
              <a:rPr lang="en" sz="1150">
                <a:solidFill>
                  <a:srgbClr val="222222"/>
                </a:solidFill>
                <a:highlight>
                  <a:srgbClr val="FFFFFF"/>
                </a:highlight>
                <a:latin typeface="Courier New"/>
                <a:ea typeface="Courier New"/>
                <a:cs typeface="Courier New"/>
                <a:sym typeface="Courier New"/>
              </a:rPr>
              <a:t>(0-0.5)/0.5=-1</a:t>
            </a:r>
            <a:r>
              <a:rPr lang="en" sz="1150">
                <a:solidFill>
                  <a:srgbClr val="222222"/>
                </a:solidFill>
                <a:highlight>
                  <a:srgbClr val="FFFFFF"/>
                </a:highlight>
              </a:rPr>
              <a:t>, the maximum value of 1 will be converted to </a:t>
            </a:r>
            <a:r>
              <a:rPr lang="en" sz="1150">
                <a:solidFill>
                  <a:srgbClr val="222222"/>
                </a:solidFill>
                <a:highlight>
                  <a:srgbClr val="FFFFFF"/>
                </a:highlight>
                <a:latin typeface="Courier New"/>
                <a:ea typeface="Courier New"/>
                <a:cs typeface="Courier New"/>
                <a:sym typeface="Courier New"/>
              </a:rPr>
              <a:t>(1-0.5)/0.5=1.</a:t>
            </a:r>
            <a:endParaRPr sz="1150">
              <a:solidFill>
                <a:srgbClr val="222222"/>
              </a:solidFill>
              <a:highlight>
                <a:srgbClr val="FFFFFF"/>
              </a:highlight>
              <a:latin typeface="Courier New"/>
              <a:ea typeface="Courier New"/>
              <a:cs typeface="Courier New"/>
              <a:sym typeface="Courier New"/>
            </a:endParaRPr>
          </a:p>
          <a:p>
            <a:pPr indent="0" lvl="0" marL="0" rtl="0" algn="l">
              <a:spcBef>
                <a:spcPts val="1100"/>
              </a:spcBef>
              <a:spcAft>
                <a:spcPts val="0"/>
              </a:spcAft>
              <a:buNone/>
            </a:pPr>
            <a:r>
              <a:rPr lang="en" u="sng">
                <a:solidFill>
                  <a:schemeClr val="hlink"/>
                </a:solidFill>
                <a:hlinkClick r:id="rId2"/>
              </a:rPr>
              <a:t>https://discuss.pytorch.org/t/understanding-transform-normalize/21730</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t>
            </a:r>
            <a:r>
              <a:rPr lang="en" sz="1200">
                <a:solidFill>
                  <a:srgbClr val="4F4F4F"/>
                </a:solidFill>
                <a:highlight>
                  <a:srgbClr val="FFFFFF"/>
                </a:highlight>
              </a:rPr>
              <a:t>Data normalization is an important pre-processing step. It ensures that each input (each pixel value, in this case) comes from a standard distribution. That is, the range of pixel values in one input image are the same as the range in another image. This standardization makes our model train and reach a minimum error, faster!</a:t>
            </a:r>
            <a:endParaRPr sz="1200">
              <a:solidFill>
                <a:srgbClr val="4F4F4F"/>
              </a:solidFill>
              <a:highlight>
                <a:srgbClr val="FFFFFF"/>
              </a:highlight>
            </a:endParaRPr>
          </a:p>
          <a:p>
            <a:pPr indent="0" lvl="0" marL="0" rtl="0" algn="l">
              <a:lnSpc>
                <a:spcPct val="170000"/>
              </a:lnSpc>
              <a:spcBef>
                <a:spcPts val="0"/>
              </a:spcBef>
              <a:spcAft>
                <a:spcPts val="0"/>
              </a:spcAft>
              <a:buClr>
                <a:schemeClr val="dk1"/>
              </a:buClr>
              <a:buSzPts val="1100"/>
              <a:buFont typeface="Arial"/>
              <a:buNone/>
            </a:pPr>
            <a:r>
              <a:rPr lang="en" sz="1200">
                <a:solidFill>
                  <a:srgbClr val="4F4F4F"/>
                </a:solidFill>
                <a:highlight>
                  <a:srgbClr val="FFFFFF"/>
                </a:highlight>
              </a:rPr>
              <a:t>Data normalization is typically done by subtracting the mean (the average of all pixel values) from each pixel, and then dividing the result by the standard deviation of all the pixel values. Sometimes you'll see an approximation here, where we use a mean and standard deviation of 0.5 to center the pixel values. </a:t>
            </a:r>
            <a:r>
              <a:rPr lang="en" sz="1200">
                <a:solidFill>
                  <a:srgbClr val="017A9B"/>
                </a:solidFill>
                <a:highlight>
                  <a:srgbClr val="FFFFFF"/>
                </a:highlight>
                <a:uFill>
                  <a:noFill/>
                </a:uFill>
                <a:hlinkClick r:id="rId3">
                  <a:extLst>
                    <a:ext uri="{A12FA001-AC4F-418D-AE19-62706E023703}">
                      <ahyp:hlinkClr val="tx"/>
                    </a:ext>
                  </a:extLst>
                </a:hlinkClick>
              </a:rPr>
              <a:t>Read more about the Normalize transformation in PyTorch.</a:t>
            </a:r>
            <a:endParaRPr sz="1200">
              <a:solidFill>
                <a:srgbClr val="017A9B"/>
              </a:solidFill>
              <a:highlight>
                <a:srgbClr val="FFFFFF"/>
              </a:highlight>
            </a:endParaRPr>
          </a:p>
          <a:p>
            <a:pPr indent="0" lvl="0" marL="0" rtl="0" algn="l">
              <a:lnSpc>
                <a:spcPct val="170000"/>
              </a:lnSpc>
              <a:spcBef>
                <a:spcPts val="1100"/>
              </a:spcBef>
              <a:spcAft>
                <a:spcPts val="0"/>
              </a:spcAft>
              <a:buClr>
                <a:schemeClr val="dk1"/>
              </a:buClr>
              <a:buSzPts val="1100"/>
              <a:buFont typeface="Arial"/>
              <a:buNone/>
            </a:pPr>
            <a:r>
              <a:rPr lang="en" sz="1200">
                <a:solidFill>
                  <a:srgbClr val="4F4F4F"/>
                </a:solidFill>
                <a:highlight>
                  <a:srgbClr val="FFFFFF"/>
                </a:highlight>
              </a:rPr>
              <a:t>The distribution of such data should resemble a </a:t>
            </a:r>
            <a:r>
              <a:rPr lang="en" sz="1200">
                <a:solidFill>
                  <a:srgbClr val="017A9B"/>
                </a:solidFill>
                <a:highlight>
                  <a:srgbClr val="FFFFFF"/>
                </a:highlight>
                <a:uFill>
                  <a:noFill/>
                </a:uFill>
                <a:hlinkClick r:id="rId4">
                  <a:extLst>
                    <a:ext uri="{A12FA001-AC4F-418D-AE19-62706E023703}">
                      <ahyp:hlinkClr val="tx"/>
                    </a:ext>
                  </a:extLst>
                </a:hlinkClick>
              </a:rPr>
              <a:t>Gaussian function</a:t>
            </a:r>
            <a:r>
              <a:rPr lang="en" sz="1200">
                <a:solidFill>
                  <a:srgbClr val="4F4F4F"/>
                </a:solidFill>
                <a:highlight>
                  <a:srgbClr val="FFFFFF"/>
                </a:highlight>
              </a:rPr>
              <a:t> centered at zero. For image inputs we need the pixel numbers to be positive, so we often choose to scale the data in a normalized range [0,1].</a:t>
            </a:r>
            <a:endParaRPr sz="1200">
              <a:solidFill>
                <a:srgbClr val="4F4F4F"/>
              </a:solidFill>
              <a:highlight>
                <a:srgbClr val="FFFFFF"/>
              </a:highlight>
            </a:endParaRPr>
          </a:p>
          <a:p>
            <a:pPr indent="0" lvl="0" marL="0" rtl="0" algn="l">
              <a:spcBef>
                <a:spcPts val="0"/>
              </a:spcBef>
              <a:spcAft>
                <a:spcPts val="0"/>
              </a:spcAft>
              <a:buNone/>
            </a:pPr>
            <a:r>
              <a:rPr lang="en"/>
              <a:t>” https://classroom.udacity.com/courses/ud188/lessons/b1e148af-0beb-464e-a389-9ae293cb1dcd/concepts/01b5d3f8-5791-49cb-ad8b-bf10b1f36499</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2" name="Shape 792"/>
        <p:cNvGrpSpPr/>
        <p:nvPr/>
      </p:nvGrpSpPr>
      <p:grpSpPr>
        <a:xfrm>
          <a:off x="0" y="0"/>
          <a:ext cx="0" cy="0"/>
          <a:chOff x="0" y="0"/>
          <a:chExt cx="0" cy="0"/>
        </a:xfrm>
      </p:grpSpPr>
      <p:sp>
        <p:nvSpPr>
          <p:cNvPr id="793" name="Google Shape;793;gb5edd35117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4" name="Google Shape;794;gb5edd35117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9" name="Shape 799"/>
        <p:cNvGrpSpPr/>
        <p:nvPr/>
      </p:nvGrpSpPr>
      <p:grpSpPr>
        <a:xfrm>
          <a:off x="0" y="0"/>
          <a:ext cx="0" cy="0"/>
          <a:chOff x="0" y="0"/>
          <a:chExt cx="0" cy="0"/>
        </a:xfrm>
      </p:grpSpPr>
      <p:sp>
        <p:nvSpPr>
          <p:cNvPr id="800" name="Google Shape;800;gb5edd35117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1" name="Google Shape;801;gb5edd35117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6" name="Shape 806"/>
        <p:cNvGrpSpPr/>
        <p:nvPr/>
      </p:nvGrpSpPr>
      <p:grpSpPr>
        <a:xfrm>
          <a:off x="0" y="0"/>
          <a:ext cx="0" cy="0"/>
          <a:chOff x="0" y="0"/>
          <a:chExt cx="0" cy="0"/>
        </a:xfrm>
      </p:grpSpPr>
      <p:sp>
        <p:nvSpPr>
          <p:cNvPr id="807" name="Google Shape;807;gb5edd35117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8" name="Google Shape;808;gb5edd35117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3" name="Shape 813"/>
        <p:cNvGrpSpPr/>
        <p:nvPr/>
      </p:nvGrpSpPr>
      <p:grpSpPr>
        <a:xfrm>
          <a:off x="0" y="0"/>
          <a:ext cx="0" cy="0"/>
          <a:chOff x="0" y="0"/>
          <a:chExt cx="0" cy="0"/>
        </a:xfrm>
      </p:grpSpPr>
      <p:sp>
        <p:nvSpPr>
          <p:cNvPr id="814" name="Google Shape;814;gbc09fcf775_5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5" name="Google Shape;815;gbc09fcf775_5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9" name="Shape 819"/>
        <p:cNvGrpSpPr/>
        <p:nvPr/>
      </p:nvGrpSpPr>
      <p:grpSpPr>
        <a:xfrm>
          <a:off x="0" y="0"/>
          <a:ext cx="0" cy="0"/>
          <a:chOff x="0" y="0"/>
          <a:chExt cx="0" cy="0"/>
        </a:xfrm>
      </p:grpSpPr>
      <p:sp>
        <p:nvSpPr>
          <p:cNvPr id="820" name="Google Shape;820;g9ea7d94f41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1" name="Google Shape;821;g9ea7d94f41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https://colab.research.google.com/github/dvgodoy/PyTorchStepByStep/blob/master/Chapter05.ipynb#scrollTo=GAuSilglINBD</a:t>
            </a:r>
            <a:endParaRPr/>
          </a:p>
          <a:p>
            <a:pPr indent="0" lvl="0" marL="0" rtl="0" algn="l">
              <a:spcBef>
                <a:spcPts val="0"/>
              </a:spcBef>
              <a:spcAft>
                <a:spcPts val="0"/>
              </a:spcAft>
              <a:buNone/>
            </a:pPr>
            <a:r>
              <a:t/>
            </a:r>
            <a:endParaRPr/>
          </a:p>
          <a:p>
            <a:pPr indent="-317500" lvl="0" marL="914400" rtl="0" algn="l">
              <a:spcBef>
                <a:spcPts val="0"/>
              </a:spcBef>
              <a:spcAft>
                <a:spcPts val="0"/>
              </a:spcAft>
              <a:buClr>
                <a:schemeClr val="dk1"/>
              </a:buClr>
              <a:buSzPts val="1400"/>
              <a:buChar char="●"/>
            </a:pPr>
            <a:r>
              <a:rPr lang="en" sz="1400" u="sng">
                <a:solidFill>
                  <a:srgbClr val="0097A7"/>
                </a:solidFill>
                <a:hlinkClick r:id="rId3">
                  <a:extLst>
                    <a:ext uri="{A12FA001-AC4F-418D-AE19-62706E023703}">
                      <ahyp:hlinkClr val="tx"/>
                    </a:ext>
                  </a:extLst>
                </a:hlinkClick>
              </a:rPr>
              <a:t>https://pytorch.org/tutorials/beginner/blitz/neural_networks_tutorial.html</a:t>
            </a:r>
            <a:endParaRPr sz="1400">
              <a:solidFill>
                <a:schemeClr val="dk1"/>
              </a:solidFill>
            </a:endParaRPr>
          </a:p>
          <a:p>
            <a:pPr indent="-317500" lvl="0" marL="914400" rtl="0" algn="l">
              <a:spcBef>
                <a:spcPts val="0"/>
              </a:spcBef>
              <a:spcAft>
                <a:spcPts val="0"/>
              </a:spcAft>
              <a:buClr>
                <a:schemeClr val="dk1"/>
              </a:buClr>
              <a:buSzPts val="1400"/>
              <a:buChar char="●"/>
            </a:pPr>
            <a:r>
              <a:rPr lang="en" sz="1400" u="sng">
                <a:solidFill>
                  <a:srgbClr val="0097A7"/>
                </a:solidFill>
                <a:hlinkClick r:id="rId4">
                  <a:extLst>
                    <a:ext uri="{A12FA001-AC4F-418D-AE19-62706E023703}">
                      <ahyp:hlinkClr val="tx"/>
                    </a:ext>
                  </a:extLst>
                </a:hlinkClick>
              </a:rPr>
              <a:t>https://towardsdatascience.com/implementing-yann-lecuns-lenet-5-in-pytorch-5e05a0911320</a:t>
            </a:r>
            <a:endParaRPr sz="1400">
              <a:solidFill>
                <a:schemeClr val="dk1"/>
              </a:solidFill>
            </a:endParaRPr>
          </a:p>
          <a:p>
            <a:pPr indent="-317500" lvl="0" marL="914400" rtl="0" algn="l">
              <a:spcBef>
                <a:spcPts val="0"/>
              </a:spcBef>
              <a:spcAft>
                <a:spcPts val="0"/>
              </a:spcAft>
              <a:buClr>
                <a:schemeClr val="dk1"/>
              </a:buClr>
              <a:buSzPts val="1400"/>
              <a:buChar char="●"/>
            </a:pPr>
            <a:r>
              <a:rPr lang="en" sz="1400" u="sng">
                <a:solidFill>
                  <a:srgbClr val="0097A7"/>
                </a:solidFill>
                <a:hlinkClick r:id="rId5">
                  <a:extLst>
                    <a:ext uri="{A12FA001-AC4F-418D-AE19-62706E023703}">
                      <ahyp:hlinkClr val="tx"/>
                    </a:ext>
                  </a:extLst>
                </a:hlinkClick>
              </a:rPr>
              <a:t>https://github.com/erykml/medium_articles/blob/master/Computer%20Vision/lenet5_pytorch.ipynb</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6" name="Shape 826"/>
        <p:cNvGrpSpPr/>
        <p:nvPr/>
      </p:nvGrpSpPr>
      <p:grpSpPr>
        <a:xfrm>
          <a:off x="0" y="0"/>
          <a:ext cx="0" cy="0"/>
          <a:chOff x="0" y="0"/>
          <a:chExt cx="0" cy="0"/>
        </a:xfrm>
      </p:grpSpPr>
      <p:sp>
        <p:nvSpPr>
          <p:cNvPr id="827" name="Google Shape;827;gb9a8135c81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8" name="Google Shape;828;gb9a8135c81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91440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13defac0db2_1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13defac0db2_1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3" name="Shape 833"/>
        <p:cNvGrpSpPr/>
        <p:nvPr/>
      </p:nvGrpSpPr>
      <p:grpSpPr>
        <a:xfrm>
          <a:off x="0" y="0"/>
          <a:ext cx="0" cy="0"/>
          <a:chOff x="0" y="0"/>
          <a:chExt cx="0" cy="0"/>
        </a:xfrm>
      </p:grpSpPr>
      <p:sp>
        <p:nvSpPr>
          <p:cNvPr id="834" name="Google Shape;834;gb9e5c86b5c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5" name="Google Shape;835;gb9e5c86b5c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9" name="Shape 839"/>
        <p:cNvGrpSpPr/>
        <p:nvPr/>
      </p:nvGrpSpPr>
      <p:grpSpPr>
        <a:xfrm>
          <a:off x="0" y="0"/>
          <a:ext cx="0" cy="0"/>
          <a:chOff x="0" y="0"/>
          <a:chExt cx="0" cy="0"/>
        </a:xfrm>
      </p:grpSpPr>
      <p:sp>
        <p:nvSpPr>
          <p:cNvPr id="840" name="Google Shape;840;gb9e5c86b5c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1" name="Google Shape;841;gb9e5c86b5c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6" name="Shape 846"/>
        <p:cNvGrpSpPr/>
        <p:nvPr/>
      </p:nvGrpSpPr>
      <p:grpSpPr>
        <a:xfrm>
          <a:off x="0" y="0"/>
          <a:ext cx="0" cy="0"/>
          <a:chOff x="0" y="0"/>
          <a:chExt cx="0" cy="0"/>
        </a:xfrm>
      </p:grpSpPr>
      <p:sp>
        <p:nvSpPr>
          <p:cNvPr id="847" name="Google Shape;847;gb9e5c86b5c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8" name="Google Shape;848;gb9e5c86b5c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2" name="Shape 852"/>
        <p:cNvGrpSpPr/>
        <p:nvPr/>
      </p:nvGrpSpPr>
      <p:grpSpPr>
        <a:xfrm>
          <a:off x="0" y="0"/>
          <a:ext cx="0" cy="0"/>
          <a:chOff x="0" y="0"/>
          <a:chExt cx="0" cy="0"/>
        </a:xfrm>
      </p:grpSpPr>
      <p:sp>
        <p:nvSpPr>
          <p:cNvPr id="853" name="Google Shape;853;gb9e5c86b5c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4" name="Google Shape;854;gb9e5c86b5c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8" name="Shape 858"/>
        <p:cNvGrpSpPr/>
        <p:nvPr/>
      </p:nvGrpSpPr>
      <p:grpSpPr>
        <a:xfrm>
          <a:off x="0" y="0"/>
          <a:ext cx="0" cy="0"/>
          <a:chOff x="0" y="0"/>
          <a:chExt cx="0" cy="0"/>
        </a:xfrm>
      </p:grpSpPr>
      <p:sp>
        <p:nvSpPr>
          <p:cNvPr id="859" name="Google Shape;859;gb9e5c86b5c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0" name="Google Shape;860;gb9e5c86b5c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4" name="Shape 864"/>
        <p:cNvGrpSpPr/>
        <p:nvPr/>
      </p:nvGrpSpPr>
      <p:grpSpPr>
        <a:xfrm>
          <a:off x="0" y="0"/>
          <a:ext cx="0" cy="0"/>
          <a:chOff x="0" y="0"/>
          <a:chExt cx="0" cy="0"/>
        </a:xfrm>
      </p:grpSpPr>
      <p:sp>
        <p:nvSpPr>
          <p:cNvPr id="865" name="Google Shape;865;gb9e5c86b5c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6" name="Google Shape;866;gb9e5c86b5c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1" name="Shape 871"/>
        <p:cNvGrpSpPr/>
        <p:nvPr/>
      </p:nvGrpSpPr>
      <p:grpSpPr>
        <a:xfrm>
          <a:off x="0" y="0"/>
          <a:ext cx="0" cy="0"/>
          <a:chOff x="0" y="0"/>
          <a:chExt cx="0" cy="0"/>
        </a:xfrm>
      </p:grpSpPr>
      <p:sp>
        <p:nvSpPr>
          <p:cNvPr id="872" name="Google Shape;872;gb59a9ad879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73" name="Google Shape;873;gb59a9ad879_0_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8" name="Shape 878"/>
        <p:cNvGrpSpPr/>
        <p:nvPr/>
      </p:nvGrpSpPr>
      <p:grpSpPr>
        <a:xfrm>
          <a:off x="0" y="0"/>
          <a:ext cx="0" cy="0"/>
          <a:chOff x="0" y="0"/>
          <a:chExt cx="0" cy="0"/>
        </a:xfrm>
      </p:grpSpPr>
      <p:sp>
        <p:nvSpPr>
          <p:cNvPr id="879" name="Google Shape;879;gfa037b23d9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0" name="Google Shape;880;gfa037b23d9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4" name="Shape 884"/>
        <p:cNvGrpSpPr/>
        <p:nvPr/>
      </p:nvGrpSpPr>
      <p:grpSpPr>
        <a:xfrm>
          <a:off x="0" y="0"/>
          <a:ext cx="0" cy="0"/>
          <a:chOff x="0" y="0"/>
          <a:chExt cx="0" cy="0"/>
        </a:xfrm>
      </p:grpSpPr>
      <p:sp>
        <p:nvSpPr>
          <p:cNvPr id="885" name="Google Shape;885;gb9a8135c8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6" name="Google Shape;886;gb9a8135c8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1" name="Shape 891"/>
        <p:cNvGrpSpPr/>
        <p:nvPr/>
      </p:nvGrpSpPr>
      <p:grpSpPr>
        <a:xfrm>
          <a:off x="0" y="0"/>
          <a:ext cx="0" cy="0"/>
          <a:chOff x="0" y="0"/>
          <a:chExt cx="0" cy="0"/>
        </a:xfrm>
      </p:grpSpPr>
      <p:sp>
        <p:nvSpPr>
          <p:cNvPr id="892" name="Google Shape;892;gbc09fcf775_5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3" name="Google Shape;893;gbc09fcf775_5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13defac0db2_1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13defac0db2_1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7" name="Shape 897"/>
        <p:cNvGrpSpPr/>
        <p:nvPr/>
      </p:nvGrpSpPr>
      <p:grpSpPr>
        <a:xfrm>
          <a:off x="0" y="0"/>
          <a:ext cx="0" cy="0"/>
          <a:chOff x="0" y="0"/>
          <a:chExt cx="0" cy="0"/>
        </a:xfrm>
      </p:grpSpPr>
      <p:sp>
        <p:nvSpPr>
          <p:cNvPr id="898" name="Google Shape;898;gb4485f62ff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9" name="Google Shape;899;gb4485f62ff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3" name="Shape 903"/>
        <p:cNvGrpSpPr/>
        <p:nvPr/>
      </p:nvGrpSpPr>
      <p:grpSpPr>
        <a:xfrm>
          <a:off x="0" y="0"/>
          <a:ext cx="0" cy="0"/>
          <a:chOff x="0" y="0"/>
          <a:chExt cx="0" cy="0"/>
        </a:xfrm>
      </p:grpSpPr>
      <p:sp>
        <p:nvSpPr>
          <p:cNvPr id="904" name="Google Shape;904;gb59a9ad879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5" name="Google Shape;905;gb59a9ad879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9" name="Shape 909"/>
        <p:cNvGrpSpPr/>
        <p:nvPr/>
      </p:nvGrpSpPr>
      <p:grpSpPr>
        <a:xfrm>
          <a:off x="0" y="0"/>
          <a:ext cx="0" cy="0"/>
          <a:chOff x="0" y="0"/>
          <a:chExt cx="0" cy="0"/>
        </a:xfrm>
      </p:grpSpPr>
      <p:sp>
        <p:nvSpPr>
          <p:cNvPr id="910" name="Google Shape;910;gb4485f6312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1" name="Google Shape;911;gb4485f6312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5" name="Shape 915"/>
        <p:cNvGrpSpPr/>
        <p:nvPr/>
      </p:nvGrpSpPr>
      <p:grpSpPr>
        <a:xfrm>
          <a:off x="0" y="0"/>
          <a:ext cx="0" cy="0"/>
          <a:chOff x="0" y="0"/>
          <a:chExt cx="0" cy="0"/>
        </a:xfrm>
      </p:grpSpPr>
      <p:sp>
        <p:nvSpPr>
          <p:cNvPr id="916" name="Google Shape;916;gb4485f631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7" name="Google Shape;917;gb4485f631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1" name="Shape 921"/>
        <p:cNvGrpSpPr/>
        <p:nvPr/>
      </p:nvGrpSpPr>
      <p:grpSpPr>
        <a:xfrm>
          <a:off x="0" y="0"/>
          <a:ext cx="0" cy="0"/>
          <a:chOff x="0" y="0"/>
          <a:chExt cx="0" cy="0"/>
        </a:xfrm>
      </p:grpSpPr>
      <p:sp>
        <p:nvSpPr>
          <p:cNvPr id="922" name="Google Shape;922;gb59a9ad879_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3" name="Google Shape;923;gb59a9ad879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7" name="Shape 927"/>
        <p:cNvGrpSpPr/>
        <p:nvPr/>
      </p:nvGrpSpPr>
      <p:grpSpPr>
        <a:xfrm>
          <a:off x="0" y="0"/>
          <a:ext cx="0" cy="0"/>
          <a:chOff x="0" y="0"/>
          <a:chExt cx="0" cy="0"/>
        </a:xfrm>
      </p:grpSpPr>
      <p:sp>
        <p:nvSpPr>
          <p:cNvPr id="928" name="Google Shape;928;gb46749a99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9" name="Google Shape;929;gb46749a99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3" name="Shape 933"/>
        <p:cNvGrpSpPr/>
        <p:nvPr/>
      </p:nvGrpSpPr>
      <p:grpSpPr>
        <a:xfrm>
          <a:off x="0" y="0"/>
          <a:ext cx="0" cy="0"/>
          <a:chOff x="0" y="0"/>
          <a:chExt cx="0" cy="0"/>
        </a:xfrm>
      </p:grpSpPr>
      <p:sp>
        <p:nvSpPr>
          <p:cNvPr id="934" name="Google Shape;934;gb46749a993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5" name="Google Shape;935;gb46749a993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9" name="Shape 939"/>
        <p:cNvGrpSpPr/>
        <p:nvPr/>
      </p:nvGrpSpPr>
      <p:grpSpPr>
        <a:xfrm>
          <a:off x="0" y="0"/>
          <a:ext cx="0" cy="0"/>
          <a:chOff x="0" y="0"/>
          <a:chExt cx="0" cy="0"/>
        </a:xfrm>
      </p:grpSpPr>
      <p:sp>
        <p:nvSpPr>
          <p:cNvPr id="940" name="Google Shape;940;g9ea7d94f41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1" name="Google Shape;941;g9ea7d94f41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13defac0db2_1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13defac0db2_1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13defac0db2_1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13defac0db2_1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13defac0db2_1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13defac0db2_1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136c3a37c37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136c3a37c37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136c3a37c37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136c3a37c37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136c3a37c37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136c3a37c37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a4d36ad8a0_0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a4d36ad8a0_0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136c3a37c3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136c3a37c3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136c3a37c37_0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136c3a37c37_0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Imagenet is the image classification challenge that made deep learning popular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136c3a37c37_0_1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136c3a37c37_0_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500"/>
              </a:spcBef>
              <a:spcAft>
                <a:spcPts val="0"/>
              </a:spcAft>
              <a:buNone/>
            </a:pPr>
            <a:r>
              <a:rPr lang="en" sz="1050">
                <a:solidFill>
                  <a:srgbClr val="202122"/>
                </a:solidFill>
                <a:highlight>
                  <a:srgbClr val="FFFFFF"/>
                </a:highlight>
              </a:rPr>
              <a:t>a function that maps its input   (a real-valued </a:t>
            </a:r>
            <a:r>
              <a:rPr lang="en" sz="1050">
                <a:solidFill>
                  <a:srgbClr val="0B0080"/>
                </a:solidFill>
                <a:highlight>
                  <a:srgbClr val="FFFFFF"/>
                </a:highlight>
                <a:uFill>
                  <a:noFill/>
                </a:uFill>
                <a:hlinkClick r:id="rId2">
                  <a:extLst>
                    <a:ext uri="{A12FA001-AC4F-418D-AE19-62706E023703}">
                      <ahyp:hlinkClr val="tx"/>
                    </a:ext>
                  </a:extLst>
                </a:hlinkClick>
              </a:rPr>
              <a:t>vector</a:t>
            </a:r>
            <a:r>
              <a:rPr lang="en" sz="1050">
                <a:solidFill>
                  <a:srgbClr val="202122"/>
                </a:solidFill>
                <a:highlight>
                  <a:srgbClr val="FFFFFF"/>
                </a:highlight>
              </a:rPr>
              <a:t>) to an output value  (a single </a:t>
            </a:r>
            <a:r>
              <a:rPr lang="en" sz="1050">
                <a:solidFill>
                  <a:srgbClr val="0B0080"/>
                </a:solidFill>
                <a:highlight>
                  <a:srgbClr val="FFFFFF"/>
                </a:highlight>
                <a:uFill>
                  <a:noFill/>
                </a:uFill>
                <a:hlinkClick r:id="rId3">
                  <a:extLst>
                    <a:ext uri="{A12FA001-AC4F-418D-AE19-62706E023703}">
                      <ahyp:hlinkClr val="tx"/>
                    </a:ext>
                  </a:extLst>
                </a:hlinkClick>
              </a:rPr>
              <a:t>binary</a:t>
            </a:r>
            <a:r>
              <a:rPr lang="en" sz="1050">
                <a:solidFill>
                  <a:srgbClr val="202122"/>
                </a:solidFill>
                <a:highlight>
                  <a:srgbClr val="FFFFFF"/>
                </a:highlight>
              </a:rPr>
              <a:t> value):</a:t>
            </a:r>
            <a:endParaRPr sz="1050">
              <a:solidFill>
                <a:srgbClr val="202122"/>
              </a:solidFill>
              <a:highlight>
                <a:srgbClr val="FFFFFF"/>
              </a:highlight>
            </a:endParaRPr>
          </a:p>
          <a:p>
            <a:pPr indent="0" lvl="0" marL="0" rtl="0" algn="l">
              <a:lnSpc>
                <a:spcPct val="115000"/>
              </a:lnSpc>
              <a:spcBef>
                <a:spcPts val="50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u="sng">
                <a:solidFill>
                  <a:schemeClr val="hlink"/>
                </a:solidFill>
                <a:hlinkClick r:id="rId4"/>
              </a:rPr>
              <a:t>https://en.wikipedia.org/wiki/Perceptron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Interesting bit: </a:t>
            </a:r>
            <a:r>
              <a:rPr lang="en" sz="1050">
                <a:solidFill>
                  <a:srgbClr val="202122"/>
                </a:solidFill>
                <a:highlight>
                  <a:srgbClr val="FFFFFF"/>
                </a:highlight>
              </a:rPr>
              <a:t>The perceptron of optimal stability, together with the </a:t>
            </a:r>
            <a:r>
              <a:rPr lang="en" sz="1050">
                <a:solidFill>
                  <a:srgbClr val="0B0080"/>
                </a:solidFill>
                <a:highlight>
                  <a:srgbClr val="FFFFFF"/>
                </a:highlight>
                <a:uFill>
                  <a:noFill/>
                </a:uFill>
                <a:hlinkClick r:id="rId5">
                  <a:extLst>
                    <a:ext uri="{A12FA001-AC4F-418D-AE19-62706E023703}">
                      <ahyp:hlinkClr val="tx"/>
                    </a:ext>
                  </a:extLst>
                </a:hlinkClick>
              </a:rPr>
              <a:t>kernel trick</a:t>
            </a:r>
            <a:r>
              <a:rPr lang="en" sz="1050">
                <a:solidFill>
                  <a:srgbClr val="202122"/>
                </a:solidFill>
                <a:highlight>
                  <a:srgbClr val="FFFFFF"/>
                </a:highlight>
              </a:rPr>
              <a:t>, are the conceptual foundations of the </a:t>
            </a:r>
            <a:r>
              <a:rPr lang="en" sz="1050">
                <a:solidFill>
                  <a:srgbClr val="0B0080"/>
                </a:solidFill>
                <a:highlight>
                  <a:srgbClr val="FFFFFF"/>
                </a:highlight>
                <a:uFill>
                  <a:noFill/>
                </a:uFill>
                <a:hlinkClick r:id="rId6">
                  <a:extLst>
                    <a:ext uri="{A12FA001-AC4F-418D-AE19-62706E023703}">
                      <ahyp:hlinkClr val="tx"/>
                    </a:ext>
                  </a:extLst>
                </a:hlinkClick>
              </a:rPr>
              <a:t>support vector machine</a:t>
            </a:r>
            <a:r>
              <a:rPr lang="en" sz="1050">
                <a:solidFill>
                  <a:srgbClr val="202122"/>
                </a:solidFill>
                <a:highlight>
                  <a:srgbClr val="FFFFFF"/>
                </a:highlight>
              </a:rPr>
              <a:t>.</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136c3a37c37_0_1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136c3a37c37_0_1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500"/>
              </a:spcBef>
              <a:spcAft>
                <a:spcPts val="0"/>
              </a:spcAft>
              <a:buNone/>
            </a:pPr>
            <a:r>
              <a:rPr lang="en" sz="1050">
                <a:solidFill>
                  <a:srgbClr val="202122"/>
                </a:solidFill>
                <a:highlight>
                  <a:srgbClr val="FFFFFF"/>
                </a:highlight>
              </a:rPr>
              <a:t>a function that maps its input   (a real-valued </a:t>
            </a:r>
            <a:r>
              <a:rPr lang="en" sz="1050">
                <a:solidFill>
                  <a:srgbClr val="0B0080"/>
                </a:solidFill>
                <a:highlight>
                  <a:srgbClr val="FFFFFF"/>
                </a:highlight>
                <a:uFill>
                  <a:noFill/>
                </a:uFill>
                <a:hlinkClick r:id="rId2">
                  <a:extLst>
                    <a:ext uri="{A12FA001-AC4F-418D-AE19-62706E023703}">
                      <ahyp:hlinkClr val="tx"/>
                    </a:ext>
                  </a:extLst>
                </a:hlinkClick>
              </a:rPr>
              <a:t>vector</a:t>
            </a:r>
            <a:r>
              <a:rPr lang="en" sz="1050">
                <a:solidFill>
                  <a:srgbClr val="202122"/>
                </a:solidFill>
                <a:highlight>
                  <a:srgbClr val="FFFFFF"/>
                </a:highlight>
              </a:rPr>
              <a:t>) to an output value  (a single </a:t>
            </a:r>
            <a:r>
              <a:rPr lang="en" sz="1050">
                <a:solidFill>
                  <a:srgbClr val="0B0080"/>
                </a:solidFill>
                <a:highlight>
                  <a:srgbClr val="FFFFFF"/>
                </a:highlight>
                <a:uFill>
                  <a:noFill/>
                </a:uFill>
                <a:hlinkClick r:id="rId3">
                  <a:extLst>
                    <a:ext uri="{A12FA001-AC4F-418D-AE19-62706E023703}">
                      <ahyp:hlinkClr val="tx"/>
                    </a:ext>
                  </a:extLst>
                </a:hlinkClick>
              </a:rPr>
              <a:t>binary</a:t>
            </a:r>
            <a:r>
              <a:rPr lang="en" sz="1050">
                <a:solidFill>
                  <a:srgbClr val="202122"/>
                </a:solidFill>
                <a:highlight>
                  <a:srgbClr val="FFFFFF"/>
                </a:highlight>
              </a:rPr>
              <a:t> value):</a:t>
            </a:r>
            <a:endParaRPr sz="1050">
              <a:solidFill>
                <a:srgbClr val="202122"/>
              </a:solidFill>
              <a:highlight>
                <a:srgbClr val="FFFFFF"/>
              </a:highlight>
            </a:endParaRPr>
          </a:p>
          <a:p>
            <a:pPr indent="0" lvl="0" marL="0" rtl="0" algn="l">
              <a:lnSpc>
                <a:spcPct val="115000"/>
              </a:lnSpc>
              <a:spcBef>
                <a:spcPts val="50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u="sng">
                <a:solidFill>
                  <a:schemeClr val="hlink"/>
                </a:solidFill>
                <a:hlinkClick r:id="rId4"/>
              </a:rPr>
              <a:t>https://en.wikipedia.org/wiki/Perceptron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Interesting bit: </a:t>
            </a:r>
            <a:r>
              <a:rPr lang="en" sz="1050">
                <a:solidFill>
                  <a:srgbClr val="202122"/>
                </a:solidFill>
                <a:highlight>
                  <a:srgbClr val="FFFFFF"/>
                </a:highlight>
              </a:rPr>
              <a:t>The perceptron of optimal stability, together with the </a:t>
            </a:r>
            <a:r>
              <a:rPr lang="en" sz="1050">
                <a:solidFill>
                  <a:srgbClr val="0B0080"/>
                </a:solidFill>
                <a:highlight>
                  <a:srgbClr val="FFFFFF"/>
                </a:highlight>
                <a:uFill>
                  <a:noFill/>
                </a:uFill>
                <a:hlinkClick r:id="rId5">
                  <a:extLst>
                    <a:ext uri="{A12FA001-AC4F-418D-AE19-62706E023703}">
                      <ahyp:hlinkClr val="tx"/>
                    </a:ext>
                  </a:extLst>
                </a:hlinkClick>
              </a:rPr>
              <a:t>kernel trick</a:t>
            </a:r>
            <a:r>
              <a:rPr lang="en" sz="1050">
                <a:solidFill>
                  <a:srgbClr val="202122"/>
                </a:solidFill>
                <a:highlight>
                  <a:srgbClr val="FFFFFF"/>
                </a:highlight>
              </a:rPr>
              <a:t>, are the conceptual foundations of the </a:t>
            </a:r>
            <a:r>
              <a:rPr lang="en" sz="1050">
                <a:solidFill>
                  <a:srgbClr val="0B0080"/>
                </a:solidFill>
                <a:highlight>
                  <a:srgbClr val="FFFFFF"/>
                </a:highlight>
                <a:uFill>
                  <a:noFill/>
                </a:uFill>
                <a:hlinkClick r:id="rId6">
                  <a:extLst>
                    <a:ext uri="{A12FA001-AC4F-418D-AE19-62706E023703}">
                      <ahyp:hlinkClr val="tx"/>
                    </a:ext>
                  </a:extLst>
                </a:hlinkClick>
              </a:rPr>
              <a:t>support vector machine</a:t>
            </a:r>
            <a:r>
              <a:rPr lang="en" sz="1050">
                <a:solidFill>
                  <a:srgbClr val="202122"/>
                </a:solidFill>
                <a:highlight>
                  <a:srgbClr val="FFFFFF"/>
                </a:highlight>
              </a:rPr>
              <a:t>.</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136c3a37c37_0_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136c3a37c37_0_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500"/>
              </a:spcBef>
              <a:spcAft>
                <a:spcPts val="0"/>
              </a:spcAft>
              <a:buNone/>
            </a:pPr>
            <a:r>
              <a:rPr lang="en" sz="1050">
                <a:solidFill>
                  <a:srgbClr val="202122"/>
                </a:solidFill>
                <a:highlight>
                  <a:srgbClr val="FFFFFF"/>
                </a:highlight>
              </a:rPr>
              <a:t>a function that maps its input   (a real-valued </a:t>
            </a:r>
            <a:r>
              <a:rPr lang="en" sz="1050">
                <a:solidFill>
                  <a:srgbClr val="0B0080"/>
                </a:solidFill>
                <a:highlight>
                  <a:srgbClr val="FFFFFF"/>
                </a:highlight>
                <a:uFill>
                  <a:noFill/>
                </a:uFill>
                <a:hlinkClick r:id="rId2">
                  <a:extLst>
                    <a:ext uri="{A12FA001-AC4F-418D-AE19-62706E023703}">
                      <ahyp:hlinkClr val="tx"/>
                    </a:ext>
                  </a:extLst>
                </a:hlinkClick>
              </a:rPr>
              <a:t>vector</a:t>
            </a:r>
            <a:r>
              <a:rPr lang="en" sz="1050">
                <a:solidFill>
                  <a:srgbClr val="202122"/>
                </a:solidFill>
                <a:highlight>
                  <a:srgbClr val="FFFFFF"/>
                </a:highlight>
              </a:rPr>
              <a:t>) to an output value  (a single </a:t>
            </a:r>
            <a:r>
              <a:rPr lang="en" sz="1050">
                <a:solidFill>
                  <a:srgbClr val="0B0080"/>
                </a:solidFill>
                <a:highlight>
                  <a:srgbClr val="FFFFFF"/>
                </a:highlight>
                <a:uFill>
                  <a:noFill/>
                </a:uFill>
                <a:hlinkClick r:id="rId3">
                  <a:extLst>
                    <a:ext uri="{A12FA001-AC4F-418D-AE19-62706E023703}">
                      <ahyp:hlinkClr val="tx"/>
                    </a:ext>
                  </a:extLst>
                </a:hlinkClick>
              </a:rPr>
              <a:t>binary</a:t>
            </a:r>
            <a:r>
              <a:rPr lang="en" sz="1050">
                <a:solidFill>
                  <a:srgbClr val="202122"/>
                </a:solidFill>
                <a:highlight>
                  <a:srgbClr val="FFFFFF"/>
                </a:highlight>
              </a:rPr>
              <a:t> value):</a:t>
            </a:r>
            <a:endParaRPr sz="1050">
              <a:solidFill>
                <a:srgbClr val="202122"/>
              </a:solidFill>
              <a:highlight>
                <a:srgbClr val="FFFFFF"/>
              </a:highlight>
            </a:endParaRPr>
          </a:p>
          <a:p>
            <a:pPr indent="0" lvl="0" marL="0" rtl="0" algn="l">
              <a:lnSpc>
                <a:spcPct val="115000"/>
              </a:lnSpc>
              <a:spcBef>
                <a:spcPts val="50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u="sng">
                <a:solidFill>
                  <a:schemeClr val="hlink"/>
                </a:solidFill>
                <a:hlinkClick r:id="rId4"/>
              </a:rPr>
              <a:t>https://en.wikipedia.org/wiki/Perceptron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Interesting bit: </a:t>
            </a:r>
            <a:r>
              <a:rPr lang="en" sz="1050">
                <a:solidFill>
                  <a:srgbClr val="202122"/>
                </a:solidFill>
                <a:highlight>
                  <a:srgbClr val="FFFFFF"/>
                </a:highlight>
              </a:rPr>
              <a:t>The perceptron of optimal stability, together with the </a:t>
            </a:r>
            <a:r>
              <a:rPr lang="en" sz="1050">
                <a:solidFill>
                  <a:srgbClr val="0B0080"/>
                </a:solidFill>
                <a:highlight>
                  <a:srgbClr val="FFFFFF"/>
                </a:highlight>
                <a:uFill>
                  <a:noFill/>
                </a:uFill>
                <a:hlinkClick r:id="rId5">
                  <a:extLst>
                    <a:ext uri="{A12FA001-AC4F-418D-AE19-62706E023703}">
                      <ahyp:hlinkClr val="tx"/>
                    </a:ext>
                  </a:extLst>
                </a:hlinkClick>
              </a:rPr>
              <a:t>kernel trick</a:t>
            </a:r>
            <a:r>
              <a:rPr lang="en" sz="1050">
                <a:solidFill>
                  <a:srgbClr val="202122"/>
                </a:solidFill>
                <a:highlight>
                  <a:srgbClr val="FFFFFF"/>
                </a:highlight>
              </a:rPr>
              <a:t>, are the conceptual foundations of the </a:t>
            </a:r>
            <a:r>
              <a:rPr lang="en" sz="1050">
                <a:solidFill>
                  <a:srgbClr val="0B0080"/>
                </a:solidFill>
                <a:highlight>
                  <a:srgbClr val="FFFFFF"/>
                </a:highlight>
                <a:uFill>
                  <a:noFill/>
                </a:uFill>
                <a:hlinkClick r:id="rId6">
                  <a:extLst>
                    <a:ext uri="{A12FA001-AC4F-418D-AE19-62706E023703}">
                      <ahyp:hlinkClr val="tx"/>
                    </a:ext>
                  </a:extLst>
                </a:hlinkClick>
              </a:rPr>
              <a:t>support vector machine</a:t>
            </a:r>
            <a:r>
              <a:rPr lang="en" sz="1050">
                <a:solidFill>
                  <a:srgbClr val="202122"/>
                </a:solidFill>
                <a:highlight>
                  <a:srgbClr val="FFFFFF"/>
                </a:highlight>
              </a:rPr>
              <a:t>.</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136c3a37c37_0_2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136c3a37c37_0_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136c3a37c37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136c3a37c37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136c3a37c37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136c3a37c37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136c3a37c37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136c3a37c37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136c3a37c37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136c3a37c37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https://classroom.udacity.com/courses/ud188/lessons/b4ca7aaa-b346-43b1-ae7d-20d27b2eab65/concepts/a5711d6e-abc1-41bc-a242-e8c8a9834f72</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a4d36ad8a0_0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a4d36ad8a0_0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136c3a37c37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136c3a37c37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136c3a37c37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136c3a37c37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136c3a37c37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136c3a37c37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136c3a37c37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136c3a37c37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136c3a37c37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136c3a37c37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136c3a37c37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136c3a37c37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1dce4bc76b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1dce4bc76b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136c3a37c37_0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136c3a37c37_0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136c3a37c37_0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136c3a37c37_0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136c3a37c37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136c3a37c37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https://en.wikipedia.org/wiki/Perceptron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Interesting bit: </a:t>
            </a:r>
            <a:r>
              <a:rPr lang="en" sz="1050">
                <a:solidFill>
                  <a:srgbClr val="202122"/>
                </a:solidFill>
                <a:highlight>
                  <a:srgbClr val="FFFFFF"/>
                </a:highlight>
              </a:rPr>
              <a:t>The perceptron of optimal stability, together with the </a:t>
            </a:r>
            <a:r>
              <a:rPr lang="en" sz="1050">
                <a:solidFill>
                  <a:srgbClr val="0B0080"/>
                </a:solidFill>
                <a:highlight>
                  <a:srgbClr val="FFFFFF"/>
                </a:highlight>
                <a:uFill>
                  <a:noFill/>
                </a:uFill>
                <a:hlinkClick r:id="rId3">
                  <a:extLst>
                    <a:ext uri="{A12FA001-AC4F-418D-AE19-62706E023703}">
                      <ahyp:hlinkClr val="tx"/>
                    </a:ext>
                  </a:extLst>
                </a:hlinkClick>
              </a:rPr>
              <a:t>kernel trick</a:t>
            </a:r>
            <a:r>
              <a:rPr lang="en" sz="1050">
                <a:solidFill>
                  <a:srgbClr val="202122"/>
                </a:solidFill>
                <a:highlight>
                  <a:srgbClr val="FFFFFF"/>
                </a:highlight>
              </a:rPr>
              <a:t>, are the conceptual foundations of the </a:t>
            </a:r>
            <a:r>
              <a:rPr lang="en" sz="1050">
                <a:solidFill>
                  <a:srgbClr val="0B0080"/>
                </a:solidFill>
                <a:highlight>
                  <a:srgbClr val="FFFFFF"/>
                </a:highlight>
                <a:uFill>
                  <a:noFill/>
                </a:uFill>
                <a:hlinkClick r:id="rId4">
                  <a:extLst>
                    <a:ext uri="{A12FA001-AC4F-418D-AE19-62706E023703}">
                      <ahyp:hlinkClr val="tx"/>
                    </a:ext>
                  </a:extLst>
                </a:hlinkClick>
              </a:rPr>
              <a:t>support vector machine</a:t>
            </a:r>
            <a:r>
              <a:rPr lang="en" sz="1050">
                <a:solidFill>
                  <a:srgbClr val="202122"/>
                </a:solidFill>
                <a:highlight>
                  <a:srgbClr val="FFFFFF"/>
                </a:highlight>
              </a:rPr>
              <a:t>.</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a4d36ad8a0_0_5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0" name="Google Shape;70;ga4d36ad8a0_0_5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136c3a37c37_0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136c3a37c37_0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136c3a37c37_0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136c3a37c37_0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136c3a37c37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136c3a37c37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136c3a37c37_0_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136c3a37c37_0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136c3a37c37_0_2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136c3a37c37_0_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136c3a37c37_0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136c3a37c37_0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136c3a37c37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136c3a37c37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136c3a37c37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136c3a37c37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https://machinelearningmastery.com/rectified-linear-activation-function-for-deep-learning-neural-networks/</a:t>
            </a:r>
            <a:endParaRPr/>
          </a:p>
          <a:p>
            <a:pPr indent="0" lvl="0" marL="0" rtl="0" algn="l">
              <a:spcBef>
                <a:spcPts val="0"/>
              </a:spcBef>
              <a:spcAft>
                <a:spcPts val="0"/>
              </a:spcAft>
              <a:buNone/>
            </a:pPr>
            <a:r>
              <a:t/>
            </a:r>
            <a:endParaRPr/>
          </a:p>
          <a:p>
            <a:pPr indent="0" lvl="0" marL="0" rtl="0" algn="l">
              <a:spcBef>
                <a:spcPts val="0"/>
              </a:spcBef>
              <a:spcAft>
                <a:spcPts val="0"/>
              </a:spcAft>
              <a:buNone/>
            </a:pPr>
            <a:r>
              <a:rPr lang="en" u="sng">
                <a:solidFill>
                  <a:schemeClr val="hlink"/>
                </a:solidFill>
                <a:hlinkClick r:id="rId3"/>
              </a:rPr>
              <a:t>https://stats.stackexchange.com/questions/333394/what-is-the-derivative-of-the-relu-activation-function</a:t>
            </a:r>
            <a:endParaRPr/>
          </a:p>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136c3a37c37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136c3a37c37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136c3a37c37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136c3a37c37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a76eaa2fd4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a76eaa2fd4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136c3a37c37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136c3a37c37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f930a93f08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f930a93f08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f930a93f08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f930a93f08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500"/>
              </a:spcBef>
              <a:spcAft>
                <a:spcPts val="0"/>
              </a:spcAft>
              <a:buNone/>
            </a:pPr>
            <a:r>
              <a:rPr lang="en" sz="1050">
                <a:solidFill>
                  <a:srgbClr val="202122"/>
                </a:solidFill>
                <a:highlight>
                  <a:srgbClr val="FFFFFF"/>
                </a:highlight>
              </a:rPr>
              <a:t>You </a:t>
            </a:r>
            <a:endParaRPr sz="1050">
              <a:solidFill>
                <a:srgbClr val="202122"/>
              </a:solidFill>
              <a:highlight>
                <a:srgbClr val="FFFFFF"/>
              </a:highlight>
            </a:endParaRPr>
          </a:p>
          <a:p>
            <a:pPr indent="0" lvl="0" marL="0" rtl="0" algn="l">
              <a:lnSpc>
                <a:spcPct val="115000"/>
              </a:lnSpc>
              <a:spcBef>
                <a:spcPts val="50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u="sng">
                <a:solidFill>
                  <a:schemeClr val="hlink"/>
                </a:solidFill>
                <a:hlinkClick r:id="rId2"/>
              </a:rPr>
              <a:t>https://en.wikipedia.org/wiki/Perceptron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Interesting bit: </a:t>
            </a:r>
            <a:r>
              <a:rPr lang="en" sz="1050">
                <a:solidFill>
                  <a:srgbClr val="202122"/>
                </a:solidFill>
                <a:highlight>
                  <a:srgbClr val="FFFFFF"/>
                </a:highlight>
              </a:rPr>
              <a:t>The perceptron of optimal stability, together with the </a:t>
            </a:r>
            <a:r>
              <a:rPr lang="en" sz="1050">
                <a:solidFill>
                  <a:srgbClr val="0B0080"/>
                </a:solidFill>
                <a:highlight>
                  <a:srgbClr val="FFFFFF"/>
                </a:highlight>
                <a:uFill>
                  <a:noFill/>
                </a:uFill>
                <a:hlinkClick r:id="rId3">
                  <a:extLst>
                    <a:ext uri="{A12FA001-AC4F-418D-AE19-62706E023703}">
                      <ahyp:hlinkClr val="tx"/>
                    </a:ext>
                  </a:extLst>
                </a:hlinkClick>
              </a:rPr>
              <a:t>kernel trick</a:t>
            </a:r>
            <a:r>
              <a:rPr lang="en" sz="1050">
                <a:solidFill>
                  <a:srgbClr val="202122"/>
                </a:solidFill>
                <a:highlight>
                  <a:srgbClr val="FFFFFF"/>
                </a:highlight>
              </a:rPr>
              <a:t>, are the conceptual foundations of the </a:t>
            </a:r>
            <a:r>
              <a:rPr lang="en" sz="1050">
                <a:solidFill>
                  <a:srgbClr val="0B0080"/>
                </a:solidFill>
                <a:highlight>
                  <a:srgbClr val="FFFFFF"/>
                </a:highlight>
                <a:uFill>
                  <a:noFill/>
                </a:uFill>
                <a:hlinkClick r:id="rId4">
                  <a:extLst>
                    <a:ext uri="{A12FA001-AC4F-418D-AE19-62706E023703}">
                      <ahyp:hlinkClr val="tx"/>
                    </a:ext>
                  </a:extLst>
                </a:hlinkClick>
              </a:rPr>
              <a:t>support vector machine</a:t>
            </a:r>
            <a:r>
              <a:rPr lang="en" sz="1050">
                <a:solidFill>
                  <a:srgbClr val="202122"/>
                </a:solidFill>
                <a:highlight>
                  <a:srgbClr val="FFFFFF"/>
                </a:highlight>
              </a:rPr>
              <a:t>.</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f930a93f08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0" name="Google Shape;390;gf930a93f08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e94de8f57a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e94de8f57a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e94de8f57a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2" name="Google Shape;402;ge94de8f57a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gfa037b23d9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9" name="Google Shape;409;gfa037b23d9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gfa037b23d9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4" name="Google Shape;414;gfa037b23d9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fa037b23d9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0" name="Google Shape;420;gfa037b23d9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g1148f28b4fe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6" name="Google Shape;426;g1148f28b4fe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f930a93f08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f930a93f08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g1160692fdb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2" name="Google Shape;432;g1160692fdb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1160692fdbe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9" name="Google Shape;439;g1160692fdbe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g1148f28b4fe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7" name="Google Shape;447;g1148f28b4fe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g1148f28b4fe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4" name="Google Shape;454;g1148f28b4fe_0_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gf3460226ca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3" name="Google Shape;463;gf3460226ca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gf3460226ca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0" name="Google Shape;470;gf3460226ca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gb9a8135ba8_1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7" name="Google Shape;477;gb9a8135ba8_1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gb9a8135ba8_1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4" name="Google Shape;484;gb9a8135ba8_1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gb9a8135ba8_1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0" name="Google Shape;490;gb9a8135ba8_1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gb9e5c86b5c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6" name="Google Shape;496;gb9e5c86b5c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f930a93f08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f930a93f08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gb59a9ad879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2" name="Google Shape;502;gb59a9ad879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gb59a9ad879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8" name="Google Shape;508;gb59a9ad879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gb45a36a3e1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4" name="Google Shape;514;gb45a36a3e1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 name="Shape 518"/>
        <p:cNvGrpSpPr/>
        <p:nvPr/>
      </p:nvGrpSpPr>
      <p:grpSpPr>
        <a:xfrm>
          <a:off x="0" y="0"/>
          <a:ext cx="0" cy="0"/>
          <a:chOff x="0" y="0"/>
          <a:chExt cx="0" cy="0"/>
        </a:xfrm>
      </p:grpSpPr>
      <p:sp>
        <p:nvSpPr>
          <p:cNvPr id="519" name="Google Shape;519;gb45a36a3e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0" name="Google Shape;520;gb45a36a3e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 name="Shape 526"/>
        <p:cNvGrpSpPr/>
        <p:nvPr/>
      </p:nvGrpSpPr>
      <p:grpSpPr>
        <a:xfrm>
          <a:off x="0" y="0"/>
          <a:ext cx="0" cy="0"/>
          <a:chOff x="0" y="0"/>
          <a:chExt cx="0" cy="0"/>
        </a:xfrm>
      </p:grpSpPr>
      <p:sp>
        <p:nvSpPr>
          <p:cNvPr id="527" name="Google Shape;527;gbc09fcf775_1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8" name="Google Shape;528;gbc09fcf775_1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3" name="Shape 533"/>
        <p:cNvGrpSpPr/>
        <p:nvPr/>
      </p:nvGrpSpPr>
      <p:grpSpPr>
        <a:xfrm>
          <a:off x="0" y="0"/>
          <a:ext cx="0" cy="0"/>
          <a:chOff x="0" y="0"/>
          <a:chExt cx="0" cy="0"/>
        </a:xfrm>
      </p:grpSpPr>
      <p:sp>
        <p:nvSpPr>
          <p:cNvPr id="534" name="Google Shape;534;gf9d0a05f07_6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5" name="Google Shape;535;gf9d0a05f07_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 name="Shape 539"/>
        <p:cNvGrpSpPr/>
        <p:nvPr/>
      </p:nvGrpSpPr>
      <p:grpSpPr>
        <a:xfrm>
          <a:off x="0" y="0"/>
          <a:ext cx="0" cy="0"/>
          <a:chOff x="0" y="0"/>
          <a:chExt cx="0" cy="0"/>
        </a:xfrm>
      </p:grpSpPr>
      <p:sp>
        <p:nvSpPr>
          <p:cNvPr id="540" name="Google Shape;540;gf9d0a05f07_6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1" name="Google Shape;541;gf9d0a05f07_6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 name="Shape 545"/>
        <p:cNvGrpSpPr/>
        <p:nvPr/>
      </p:nvGrpSpPr>
      <p:grpSpPr>
        <a:xfrm>
          <a:off x="0" y="0"/>
          <a:ext cx="0" cy="0"/>
          <a:chOff x="0" y="0"/>
          <a:chExt cx="0" cy="0"/>
        </a:xfrm>
      </p:grpSpPr>
      <p:sp>
        <p:nvSpPr>
          <p:cNvPr id="546" name="Google Shape;546;gf9d0a05f07_6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7" name="Google Shape;547;gf9d0a05f07_6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1" name="Shape 551"/>
        <p:cNvGrpSpPr/>
        <p:nvPr/>
      </p:nvGrpSpPr>
      <p:grpSpPr>
        <a:xfrm>
          <a:off x="0" y="0"/>
          <a:ext cx="0" cy="0"/>
          <a:chOff x="0" y="0"/>
          <a:chExt cx="0" cy="0"/>
        </a:xfrm>
      </p:grpSpPr>
      <p:sp>
        <p:nvSpPr>
          <p:cNvPr id="552" name="Google Shape;552;gbc09fcf775_1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3" name="Google Shape;553;gbc09fcf775_1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 name="Shape 557"/>
        <p:cNvGrpSpPr/>
        <p:nvPr/>
      </p:nvGrpSpPr>
      <p:grpSpPr>
        <a:xfrm>
          <a:off x="0" y="0"/>
          <a:ext cx="0" cy="0"/>
          <a:chOff x="0" y="0"/>
          <a:chExt cx="0" cy="0"/>
        </a:xfrm>
      </p:grpSpPr>
      <p:sp>
        <p:nvSpPr>
          <p:cNvPr id="558" name="Google Shape;558;gfa037b23d9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9" name="Google Shape;559;gfa037b23d9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f930a93f08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f930a93f08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500"/>
              </a:spcBef>
              <a:spcAft>
                <a:spcPts val="0"/>
              </a:spcAft>
              <a:buNone/>
            </a:pPr>
            <a:r>
              <a:rPr lang="en" sz="1050">
                <a:solidFill>
                  <a:srgbClr val="202122"/>
                </a:solidFill>
                <a:highlight>
                  <a:srgbClr val="FFFFFF"/>
                </a:highlight>
              </a:rPr>
              <a:t>a function that maps its input   (a real-valued </a:t>
            </a:r>
            <a:r>
              <a:rPr lang="en" sz="1050">
                <a:solidFill>
                  <a:srgbClr val="0B0080"/>
                </a:solidFill>
                <a:highlight>
                  <a:srgbClr val="FFFFFF"/>
                </a:highlight>
                <a:uFill>
                  <a:noFill/>
                </a:uFill>
                <a:hlinkClick r:id="rId2">
                  <a:extLst>
                    <a:ext uri="{A12FA001-AC4F-418D-AE19-62706E023703}">
                      <ahyp:hlinkClr val="tx"/>
                    </a:ext>
                  </a:extLst>
                </a:hlinkClick>
              </a:rPr>
              <a:t>vector</a:t>
            </a:r>
            <a:r>
              <a:rPr lang="en" sz="1050">
                <a:solidFill>
                  <a:srgbClr val="202122"/>
                </a:solidFill>
                <a:highlight>
                  <a:srgbClr val="FFFFFF"/>
                </a:highlight>
              </a:rPr>
              <a:t>) to an output value  (a single scalar value), although “spiking neural networks” output vectors </a:t>
            </a:r>
            <a:endParaRPr sz="1050">
              <a:solidFill>
                <a:srgbClr val="202122"/>
              </a:solidFill>
              <a:highlight>
                <a:srgbClr val="FFFFFF"/>
              </a:highlight>
            </a:endParaRPr>
          </a:p>
          <a:p>
            <a:pPr indent="0" lvl="0" marL="0" rtl="0" algn="l">
              <a:lnSpc>
                <a:spcPct val="115000"/>
              </a:lnSpc>
              <a:spcBef>
                <a:spcPts val="50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u="sng">
                <a:solidFill>
                  <a:schemeClr val="hlink"/>
                </a:solidFill>
                <a:hlinkClick r:id="rId3"/>
              </a:rPr>
              <a:t>https://en.wikipedia.org/wiki/Perceptron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Interesting bit: </a:t>
            </a:r>
            <a:r>
              <a:rPr lang="en" sz="1050">
                <a:solidFill>
                  <a:srgbClr val="202122"/>
                </a:solidFill>
                <a:highlight>
                  <a:srgbClr val="FFFFFF"/>
                </a:highlight>
              </a:rPr>
              <a:t>The perceptron of optimal stability, together with the </a:t>
            </a:r>
            <a:r>
              <a:rPr lang="en" sz="1050">
                <a:solidFill>
                  <a:srgbClr val="0B0080"/>
                </a:solidFill>
                <a:highlight>
                  <a:srgbClr val="FFFFFF"/>
                </a:highlight>
                <a:uFill>
                  <a:noFill/>
                </a:uFill>
                <a:hlinkClick r:id="rId4">
                  <a:extLst>
                    <a:ext uri="{A12FA001-AC4F-418D-AE19-62706E023703}">
                      <ahyp:hlinkClr val="tx"/>
                    </a:ext>
                  </a:extLst>
                </a:hlinkClick>
              </a:rPr>
              <a:t>kernel trick</a:t>
            </a:r>
            <a:r>
              <a:rPr lang="en" sz="1050">
                <a:solidFill>
                  <a:srgbClr val="202122"/>
                </a:solidFill>
                <a:highlight>
                  <a:srgbClr val="FFFFFF"/>
                </a:highlight>
              </a:rPr>
              <a:t>, are the conceptual foundations of the </a:t>
            </a:r>
            <a:r>
              <a:rPr lang="en" sz="1050">
                <a:solidFill>
                  <a:srgbClr val="0B0080"/>
                </a:solidFill>
                <a:highlight>
                  <a:srgbClr val="FFFFFF"/>
                </a:highlight>
                <a:uFill>
                  <a:noFill/>
                </a:uFill>
                <a:hlinkClick r:id="rId5">
                  <a:extLst>
                    <a:ext uri="{A12FA001-AC4F-418D-AE19-62706E023703}">
                      <ahyp:hlinkClr val="tx"/>
                    </a:ext>
                  </a:extLst>
                </a:hlinkClick>
              </a:rPr>
              <a:t>support vector machine</a:t>
            </a:r>
            <a:r>
              <a:rPr lang="en" sz="1050">
                <a:solidFill>
                  <a:srgbClr val="202122"/>
                </a:solidFill>
                <a:highlight>
                  <a:srgbClr val="FFFFFF"/>
                </a:highlight>
              </a:rPr>
              <a:t>.</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5" name="Shape 565"/>
        <p:cNvGrpSpPr/>
        <p:nvPr/>
      </p:nvGrpSpPr>
      <p:grpSpPr>
        <a:xfrm>
          <a:off x="0" y="0"/>
          <a:ext cx="0" cy="0"/>
          <a:chOff x="0" y="0"/>
          <a:chExt cx="0" cy="0"/>
        </a:xfrm>
      </p:grpSpPr>
      <p:sp>
        <p:nvSpPr>
          <p:cNvPr id="566" name="Google Shape;566;gfa037b23d9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7" name="Google Shape;567;gfa037b23d9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2" name="Shape 572"/>
        <p:cNvGrpSpPr/>
        <p:nvPr/>
      </p:nvGrpSpPr>
      <p:grpSpPr>
        <a:xfrm>
          <a:off x="0" y="0"/>
          <a:ext cx="0" cy="0"/>
          <a:chOff x="0" y="0"/>
          <a:chExt cx="0" cy="0"/>
        </a:xfrm>
      </p:grpSpPr>
      <p:sp>
        <p:nvSpPr>
          <p:cNvPr id="573" name="Google Shape;573;ga74e54dc82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4" name="Google Shape;574;ga74e54dc82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8" name="Shape 578"/>
        <p:cNvGrpSpPr/>
        <p:nvPr/>
      </p:nvGrpSpPr>
      <p:grpSpPr>
        <a:xfrm>
          <a:off x="0" y="0"/>
          <a:ext cx="0" cy="0"/>
          <a:chOff x="0" y="0"/>
          <a:chExt cx="0" cy="0"/>
        </a:xfrm>
      </p:grpSpPr>
      <p:sp>
        <p:nvSpPr>
          <p:cNvPr id="579" name="Google Shape;579;gb9a8135ba8_1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0" name="Google Shape;580;gb9a8135ba8_1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4" name="Shape 584"/>
        <p:cNvGrpSpPr/>
        <p:nvPr/>
      </p:nvGrpSpPr>
      <p:grpSpPr>
        <a:xfrm>
          <a:off x="0" y="0"/>
          <a:ext cx="0" cy="0"/>
          <a:chOff x="0" y="0"/>
          <a:chExt cx="0" cy="0"/>
        </a:xfrm>
      </p:grpSpPr>
      <p:sp>
        <p:nvSpPr>
          <p:cNvPr id="585" name="Google Shape;585;gb9a8135ba8_1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6" name="Google Shape;586;gb9a8135ba8_1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1" name="Shape 591"/>
        <p:cNvGrpSpPr/>
        <p:nvPr/>
      </p:nvGrpSpPr>
      <p:grpSpPr>
        <a:xfrm>
          <a:off x="0" y="0"/>
          <a:ext cx="0" cy="0"/>
          <a:chOff x="0" y="0"/>
          <a:chExt cx="0" cy="0"/>
        </a:xfrm>
      </p:grpSpPr>
      <p:sp>
        <p:nvSpPr>
          <p:cNvPr id="592" name="Google Shape;592;g1148f28b4fe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3" name="Google Shape;593;g1148f28b4fe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7" name="Shape 597"/>
        <p:cNvGrpSpPr/>
        <p:nvPr/>
      </p:nvGrpSpPr>
      <p:grpSpPr>
        <a:xfrm>
          <a:off x="0" y="0"/>
          <a:ext cx="0" cy="0"/>
          <a:chOff x="0" y="0"/>
          <a:chExt cx="0" cy="0"/>
        </a:xfrm>
      </p:grpSpPr>
      <p:sp>
        <p:nvSpPr>
          <p:cNvPr id="598" name="Google Shape;598;g1148f28b4fe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9" name="Google Shape;599;g1148f28b4fe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3" name="Shape 603"/>
        <p:cNvGrpSpPr/>
        <p:nvPr/>
      </p:nvGrpSpPr>
      <p:grpSpPr>
        <a:xfrm>
          <a:off x="0" y="0"/>
          <a:ext cx="0" cy="0"/>
          <a:chOff x="0" y="0"/>
          <a:chExt cx="0" cy="0"/>
        </a:xfrm>
      </p:grpSpPr>
      <p:sp>
        <p:nvSpPr>
          <p:cNvPr id="604" name="Google Shape;604;gbc09fcf775_1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5" name="Google Shape;605;gbc09fcf775_1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0" name="Shape 610"/>
        <p:cNvGrpSpPr/>
        <p:nvPr/>
      </p:nvGrpSpPr>
      <p:grpSpPr>
        <a:xfrm>
          <a:off x="0" y="0"/>
          <a:ext cx="0" cy="0"/>
          <a:chOff x="0" y="0"/>
          <a:chExt cx="0" cy="0"/>
        </a:xfrm>
      </p:grpSpPr>
      <p:sp>
        <p:nvSpPr>
          <p:cNvPr id="611" name="Google Shape;611;gbc09fcf775_1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2" name="Google Shape;612;gbc09fcf775_1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6" name="Shape 616"/>
        <p:cNvGrpSpPr/>
        <p:nvPr/>
      </p:nvGrpSpPr>
      <p:grpSpPr>
        <a:xfrm>
          <a:off x="0" y="0"/>
          <a:ext cx="0" cy="0"/>
          <a:chOff x="0" y="0"/>
          <a:chExt cx="0" cy="0"/>
        </a:xfrm>
      </p:grpSpPr>
      <p:sp>
        <p:nvSpPr>
          <p:cNvPr id="617" name="Google Shape;617;ga4d36ad8a0_0_3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8" name="Google Shape;618;ga4d36ad8a0_0_3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3" name="Shape 623"/>
        <p:cNvGrpSpPr/>
        <p:nvPr/>
      </p:nvGrpSpPr>
      <p:grpSpPr>
        <a:xfrm>
          <a:off x="0" y="0"/>
          <a:ext cx="0" cy="0"/>
          <a:chOff x="0" y="0"/>
          <a:chExt cx="0" cy="0"/>
        </a:xfrm>
      </p:grpSpPr>
      <p:sp>
        <p:nvSpPr>
          <p:cNvPr id="624" name="Google Shape;624;ga4d36ad8a0_0_4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5" name="Google Shape;625;ga4d36ad8a0_0_40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13defac0db2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13defac0db2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500"/>
              </a:spcBef>
              <a:spcAft>
                <a:spcPts val="0"/>
              </a:spcAft>
              <a:buNone/>
            </a:pPr>
            <a:r>
              <a:rPr lang="en" sz="1050">
                <a:solidFill>
                  <a:srgbClr val="202122"/>
                </a:solidFill>
                <a:highlight>
                  <a:srgbClr val="FFFFFF"/>
                </a:highlight>
              </a:rPr>
              <a:t>a function that maps its input   (a real-valued </a:t>
            </a:r>
            <a:r>
              <a:rPr lang="en" sz="1050">
                <a:solidFill>
                  <a:srgbClr val="0B0080"/>
                </a:solidFill>
                <a:highlight>
                  <a:srgbClr val="FFFFFF"/>
                </a:highlight>
                <a:uFill>
                  <a:noFill/>
                </a:uFill>
                <a:hlinkClick r:id="rId2">
                  <a:extLst>
                    <a:ext uri="{A12FA001-AC4F-418D-AE19-62706E023703}">
                      <ahyp:hlinkClr val="tx"/>
                    </a:ext>
                  </a:extLst>
                </a:hlinkClick>
              </a:rPr>
              <a:t>vector</a:t>
            </a:r>
            <a:r>
              <a:rPr lang="en" sz="1050">
                <a:solidFill>
                  <a:srgbClr val="202122"/>
                </a:solidFill>
                <a:highlight>
                  <a:srgbClr val="FFFFFF"/>
                </a:highlight>
              </a:rPr>
              <a:t>) to an output value  (a single scalar value), although “spiking neural networks” output vectors </a:t>
            </a:r>
            <a:endParaRPr sz="1050">
              <a:solidFill>
                <a:srgbClr val="202122"/>
              </a:solidFill>
              <a:highlight>
                <a:srgbClr val="FFFFFF"/>
              </a:highlight>
            </a:endParaRPr>
          </a:p>
          <a:p>
            <a:pPr indent="0" lvl="0" marL="0" rtl="0" algn="l">
              <a:lnSpc>
                <a:spcPct val="115000"/>
              </a:lnSpc>
              <a:spcBef>
                <a:spcPts val="50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u="sng">
                <a:solidFill>
                  <a:schemeClr val="hlink"/>
                </a:solidFill>
                <a:hlinkClick r:id="rId3"/>
              </a:rPr>
              <a:t>https://en.wikipedia.org/wiki/Perceptron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Interesting bit: </a:t>
            </a:r>
            <a:r>
              <a:rPr lang="en" sz="1050">
                <a:solidFill>
                  <a:srgbClr val="202122"/>
                </a:solidFill>
                <a:highlight>
                  <a:srgbClr val="FFFFFF"/>
                </a:highlight>
              </a:rPr>
              <a:t>The perceptron of optimal stability, together with the </a:t>
            </a:r>
            <a:r>
              <a:rPr lang="en" sz="1050">
                <a:solidFill>
                  <a:srgbClr val="0B0080"/>
                </a:solidFill>
                <a:highlight>
                  <a:srgbClr val="FFFFFF"/>
                </a:highlight>
                <a:uFill>
                  <a:noFill/>
                </a:uFill>
                <a:hlinkClick r:id="rId4">
                  <a:extLst>
                    <a:ext uri="{A12FA001-AC4F-418D-AE19-62706E023703}">
                      <ahyp:hlinkClr val="tx"/>
                    </a:ext>
                  </a:extLst>
                </a:hlinkClick>
              </a:rPr>
              <a:t>kernel trick</a:t>
            </a:r>
            <a:r>
              <a:rPr lang="en" sz="1050">
                <a:solidFill>
                  <a:srgbClr val="202122"/>
                </a:solidFill>
                <a:highlight>
                  <a:srgbClr val="FFFFFF"/>
                </a:highlight>
              </a:rPr>
              <a:t>, are the conceptual foundations of the </a:t>
            </a:r>
            <a:r>
              <a:rPr lang="en" sz="1050">
                <a:solidFill>
                  <a:srgbClr val="0B0080"/>
                </a:solidFill>
                <a:highlight>
                  <a:srgbClr val="FFFFFF"/>
                </a:highlight>
                <a:uFill>
                  <a:noFill/>
                </a:uFill>
                <a:hlinkClick r:id="rId5">
                  <a:extLst>
                    <a:ext uri="{A12FA001-AC4F-418D-AE19-62706E023703}">
                      <ahyp:hlinkClr val="tx"/>
                    </a:ext>
                  </a:extLst>
                </a:hlinkClick>
              </a:rPr>
              <a:t>support vector machine</a:t>
            </a:r>
            <a:r>
              <a:rPr lang="en" sz="1050">
                <a:solidFill>
                  <a:srgbClr val="202122"/>
                </a:solidFill>
                <a:highlight>
                  <a:srgbClr val="FFFFFF"/>
                </a:highlight>
              </a:rPr>
              <a:t>.</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1" name="Shape 631"/>
        <p:cNvGrpSpPr/>
        <p:nvPr/>
      </p:nvGrpSpPr>
      <p:grpSpPr>
        <a:xfrm>
          <a:off x="0" y="0"/>
          <a:ext cx="0" cy="0"/>
          <a:chOff x="0" y="0"/>
          <a:chExt cx="0" cy="0"/>
        </a:xfrm>
      </p:grpSpPr>
      <p:sp>
        <p:nvSpPr>
          <p:cNvPr id="632" name="Google Shape;632;ga4d36ad8a0_0_4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3" name="Google Shape;633;ga4d36ad8a0_0_4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9" name="Shape 639"/>
        <p:cNvGrpSpPr/>
        <p:nvPr/>
      </p:nvGrpSpPr>
      <p:grpSpPr>
        <a:xfrm>
          <a:off x="0" y="0"/>
          <a:ext cx="0" cy="0"/>
          <a:chOff x="0" y="0"/>
          <a:chExt cx="0" cy="0"/>
        </a:xfrm>
      </p:grpSpPr>
      <p:sp>
        <p:nvSpPr>
          <p:cNvPr id="640" name="Google Shape;640;ga87ab10e15_0_5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1" name="Google Shape;641;ga87ab10e15_0_5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7" name="Shape 647"/>
        <p:cNvGrpSpPr/>
        <p:nvPr/>
      </p:nvGrpSpPr>
      <p:grpSpPr>
        <a:xfrm>
          <a:off x="0" y="0"/>
          <a:ext cx="0" cy="0"/>
          <a:chOff x="0" y="0"/>
          <a:chExt cx="0" cy="0"/>
        </a:xfrm>
      </p:grpSpPr>
      <p:sp>
        <p:nvSpPr>
          <p:cNvPr id="648" name="Google Shape;648;ga87ab10e15_0_5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9" name="Google Shape;649;ga87ab10e15_0_5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Wall? Light? Party?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5" name="Shape 655"/>
        <p:cNvGrpSpPr/>
        <p:nvPr/>
      </p:nvGrpSpPr>
      <p:grpSpPr>
        <a:xfrm>
          <a:off x="0" y="0"/>
          <a:ext cx="0" cy="0"/>
          <a:chOff x="0" y="0"/>
          <a:chExt cx="0" cy="0"/>
        </a:xfrm>
      </p:grpSpPr>
      <p:sp>
        <p:nvSpPr>
          <p:cNvPr id="656" name="Google Shape;656;gbc09fcf775_5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7" name="Google Shape;657;gbc09fcf775_5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2" name="Shape 662"/>
        <p:cNvGrpSpPr/>
        <p:nvPr/>
      </p:nvGrpSpPr>
      <p:grpSpPr>
        <a:xfrm>
          <a:off x="0" y="0"/>
          <a:ext cx="0" cy="0"/>
          <a:chOff x="0" y="0"/>
          <a:chExt cx="0" cy="0"/>
        </a:xfrm>
      </p:grpSpPr>
      <p:sp>
        <p:nvSpPr>
          <p:cNvPr id="663" name="Google Shape;663;g9ea7d94f41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4" name="Google Shape;664;g9ea7d94f41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9" name="Shape 669"/>
        <p:cNvGrpSpPr/>
        <p:nvPr/>
      </p:nvGrpSpPr>
      <p:grpSpPr>
        <a:xfrm>
          <a:off x="0" y="0"/>
          <a:ext cx="0" cy="0"/>
          <a:chOff x="0" y="0"/>
          <a:chExt cx="0" cy="0"/>
        </a:xfrm>
      </p:grpSpPr>
      <p:sp>
        <p:nvSpPr>
          <p:cNvPr id="670" name="Google Shape;670;gb40cae869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1" name="Google Shape;671;gb40cae869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6" name="Shape 676"/>
        <p:cNvGrpSpPr/>
        <p:nvPr/>
      </p:nvGrpSpPr>
      <p:grpSpPr>
        <a:xfrm>
          <a:off x="0" y="0"/>
          <a:ext cx="0" cy="0"/>
          <a:chOff x="0" y="0"/>
          <a:chExt cx="0" cy="0"/>
        </a:xfrm>
      </p:grpSpPr>
      <p:sp>
        <p:nvSpPr>
          <p:cNvPr id="677" name="Google Shape;677;g9ea7d94f41_0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8" name="Google Shape;678;g9ea7d94f41_0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3" name="Shape 683"/>
        <p:cNvGrpSpPr/>
        <p:nvPr/>
      </p:nvGrpSpPr>
      <p:grpSpPr>
        <a:xfrm>
          <a:off x="0" y="0"/>
          <a:ext cx="0" cy="0"/>
          <a:chOff x="0" y="0"/>
          <a:chExt cx="0" cy="0"/>
        </a:xfrm>
      </p:grpSpPr>
      <p:sp>
        <p:nvSpPr>
          <p:cNvPr id="684" name="Google Shape;684;gb9d0bbe27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5" name="Google Shape;685;gb9d0bbe27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0" name="Shape 690"/>
        <p:cNvGrpSpPr/>
        <p:nvPr/>
      </p:nvGrpSpPr>
      <p:grpSpPr>
        <a:xfrm>
          <a:off x="0" y="0"/>
          <a:ext cx="0" cy="0"/>
          <a:chOff x="0" y="0"/>
          <a:chExt cx="0" cy="0"/>
        </a:xfrm>
      </p:grpSpPr>
      <p:sp>
        <p:nvSpPr>
          <p:cNvPr id="691" name="Google Shape;691;gb5c3142a9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2" name="Google Shape;692;gb5c3142a9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7" name="Shape 697"/>
        <p:cNvGrpSpPr/>
        <p:nvPr/>
      </p:nvGrpSpPr>
      <p:grpSpPr>
        <a:xfrm>
          <a:off x="0" y="0"/>
          <a:ext cx="0" cy="0"/>
          <a:chOff x="0" y="0"/>
          <a:chExt cx="0" cy="0"/>
        </a:xfrm>
      </p:grpSpPr>
      <p:sp>
        <p:nvSpPr>
          <p:cNvPr id="698" name="Google Shape;698;ga87ab10e15_0_6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9" name="Google Shape;699;ga87ab10e15_0_6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9.png"/><Relationship Id="rId4" Type="http://schemas.openxmlformats.org/officeDocument/2006/relationships/image" Target="../media/image12.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0.xml"/><Relationship Id="rId3" Type="http://schemas.openxmlformats.org/officeDocument/2006/relationships/image" Target="../media/image90.gif"/></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1.xml"/><Relationship Id="rId3" Type="http://schemas.openxmlformats.org/officeDocument/2006/relationships/image" Target="../media/image92.gif"/><Relationship Id="rId4" Type="http://schemas.openxmlformats.org/officeDocument/2006/relationships/hyperlink" Target="https://colab.research.google.com/drive/12YiIsXx8OUdVKqfuDVxwXSyHlTTVpWmv?usp=sharing" TargetMode="Externa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2.xml"/><Relationship Id="rId3" Type="http://schemas.openxmlformats.org/officeDocument/2006/relationships/image" Target="../media/image88.png"/><Relationship Id="rId4" Type="http://schemas.openxmlformats.org/officeDocument/2006/relationships/hyperlink" Target="https://colab.research.google.com/drive/1eEDl9P1t5lA_4r4YQ_UQSUb0NUfxD5_o?usp=sharing" TargetMode="Externa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3.xml"/><Relationship Id="rId3" Type="http://schemas.openxmlformats.org/officeDocument/2006/relationships/image" Target="../media/image82.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4.xml"/><Relationship Id="rId3" Type="http://schemas.openxmlformats.org/officeDocument/2006/relationships/image" Target="../media/image93.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5.xml"/><Relationship Id="rId3" Type="http://schemas.openxmlformats.org/officeDocument/2006/relationships/image" Target="../media/image86.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6.xml"/><Relationship Id="rId3" Type="http://schemas.openxmlformats.org/officeDocument/2006/relationships/hyperlink" Target="https://github.com/andandandand/intro-to-pytorch/blob/main/Part_5_Inference_and_Validation_(Exercises).ipynb" TargetMode="External"/><Relationship Id="rId4" Type="http://schemas.openxmlformats.org/officeDocument/2006/relationships/hyperlink" Target="https://github.com/andandandand/intro-to-pytorch/blob/main/Part_5_Inference_and_Validation_(Solution).ipynb" TargetMode="External"/><Relationship Id="rId5" Type="http://schemas.openxmlformats.org/officeDocument/2006/relationships/hyperlink" Target="https://github.com/andandandand/intro-to-pytorch/blob/main/Part_6_Saving_and_Loading_Models.ipynb" TargetMode="Externa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7.xml"/><Relationship Id="rId3" Type="http://schemas.openxmlformats.org/officeDocument/2006/relationships/image" Target="../media/image91.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8.xml"/><Relationship Id="rId3" Type="http://schemas.openxmlformats.org/officeDocument/2006/relationships/image" Target="../media/image108.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9.xml"/><Relationship Id="rId3" Type="http://schemas.openxmlformats.org/officeDocument/2006/relationships/image" Target="../media/image9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8.jp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0.xml"/><Relationship Id="rId3" Type="http://schemas.openxmlformats.org/officeDocument/2006/relationships/image" Target="../media/image96.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1.xml"/><Relationship Id="rId3" Type="http://schemas.openxmlformats.org/officeDocument/2006/relationships/image" Target="../media/image98.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2.xml"/><Relationship Id="rId3" Type="http://schemas.openxmlformats.org/officeDocument/2006/relationships/image" Target="../media/image94.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3.xml"/><Relationship Id="rId3" Type="http://schemas.openxmlformats.org/officeDocument/2006/relationships/image" Target="../media/image100.png"/><Relationship Id="rId4" Type="http://schemas.openxmlformats.org/officeDocument/2006/relationships/hyperlink" Target="https://pytorch.org/docs/stable/torchvision/transforms.html#transforms-on-torch-tensor" TargetMode="Externa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4.xml"/><Relationship Id="rId3" Type="http://schemas.openxmlformats.org/officeDocument/2006/relationships/hyperlink" Target="https://docs.fast.ai/vision.augment" TargetMode="External"/><Relationship Id="rId4" Type="http://schemas.openxmlformats.org/officeDocument/2006/relationships/image" Target="../media/image102.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5.xml"/><Relationship Id="rId3" Type="http://schemas.openxmlformats.org/officeDocument/2006/relationships/image" Target="../media/image101.png"/><Relationship Id="rId4" Type="http://schemas.openxmlformats.org/officeDocument/2006/relationships/hyperlink" Target="https://docs.fast.ai/vision.augment" TargetMode="Externa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6.xml"/><Relationship Id="rId3" Type="http://schemas.openxmlformats.org/officeDocument/2006/relationships/image" Target="../media/image95.png"/><Relationship Id="rId4" Type="http://schemas.openxmlformats.org/officeDocument/2006/relationships/hyperlink" Target="https://sparrow.dev/torchvision-transforms/" TargetMode="Externa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7.xml"/><Relationship Id="rId3" Type="http://schemas.openxmlformats.org/officeDocument/2006/relationships/hyperlink" Target="https://github.com/andandandand/intro-to-pytorch/blob/main/Part_7_Loading_Image_Data_(Exercises).ipynb" TargetMode="External"/><Relationship Id="rId4" Type="http://schemas.openxmlformats.org/officeDocument/2006/relationships/hyperlink" Target="https://github.com/andandandand/intro-to-pytorch/blob/main/Part_7_Loading_Image_Data_(Solution).ipynb" TargetMode="Externa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8.xml"/><Relationship Id="rId3" Type="http://schemas.openxmlformats.org/officeDocument/2006/relationships/image" Target="../media/image97.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9.xml"/><Relationship Id="rId3" Type="http://schemas.openxmlformats.org/officeDocument/2006/relationships/image" Target="../media/image10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0.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1.xml"/><Relationship Id="rId3" Type="http://schemas.openxmlformats.org/officeDocument/2006/relationships/image" Target="../media/image110.png"/><Relationship Id="rId4" Type="http://schemas.openxmlformats.org/officeDocument/2006/relationships/hyperlink" Target="https://arxiv.org/pdf/1311.2901.pdf" TargetMode="Externa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2.xml"/><Relationship Id="rId3" Type="http://schemas.openxmlformats.org/officeDocument/2006/relationships/image" Target="../media/image109.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3.xml"/><Relationship Id="rId3" Type="http://schemas.openxmlformats.org/officeDocument/2006/relationships/image" Target="../media/image111.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4.xml"/><Relationship Id="rId3" Type="http://schemas.openxmlformats.org/officeDocument/2006/relationships/image" Target="../media/image113.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5.xml"/><Relationship Id="rId3" Type="http://schemas.openxmlformats.org/officeDocument/2006/relationships/image" Target="../media/image112.png"/><Relationship Id="rId4" Type="http://schemas.openxmlformats.org/officeDocument/2006/relationships/hyperlink" Target="https://www.youtube.com/watch?v=AgkfIQ4IGaM" TargetMode="Externa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6.xml"/><Relationship Id="rId3" Type="http://schemas.openxmlformats.org/officeDocument/2006/relationships/image" Target="../media/image107.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7.xml"/><Relationship Id="rId3" Type="http://schemas.openxmlformats.org/officeDocument/2006/relationships/image" Target="../media/image103.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8.xml"/><Relationship Id="rId3" Type="http://schemas.openxmlformats.org/officeDocument/2006/relationships/image" Target="../media/image106.png"/><Relationship Id="rId4" Type="http://schemas.openxmlformats.org/officeDocument/2006/relationships/hyperlink" Target="https://www.kaggle.com/c/dogs-vs-cats/" TargetMode="Externa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9.xml"/><Relationship Id="rId3" Type="http://schemas.openxmlformats.org/officeDocument/2006/relationships/hyperlink" Target="https://github.com/andandandand/intro-to-pytorch/blob/main/Part_8_Transfer_Learning_(Exercises).ipynb" TargetMode="External"/><Relationship Id="rId4" Type="http://schemas.openxmlformats.org/officeDocument/2006/relationships/hyperlink" Target="https://github.com/andandandand/intro-to-pytorch/blob/main/Part_8_Transfer_Learning_(Resnet_18_Solution).ipynb" TargetMode="External"/><Relationship Id="rId5" Type="http://schemas.openxmlformats.org/officeDocument/2006/relationships/hyperlink" Target="https://github.com/andandandand/intro-to-pytorch/blob/main/Part_8_Transfer_Learning_(Densenet_121_Solution).ipynb"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4.png"/><Relationship Id="rId4" Type="http://schemas.openxmlformats.org/officeDocument/2006/relationships/hyperlink" Target="https://papers.nips.cc/paper/2012/file/c399862d3b9d6b76c8436e924a68c45b-Paper.pdf" TargetMode="Externa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0.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1.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3.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4.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5.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6.xml"/></Relationships>
</file>

<file path=ppt/slides/_rels/slide137.xml.rels><?xml version="1.0" encoding="UTF-8" standalone="yes"?><Relationships xmlns="http://schemas.openxmlformats.org/package/2006/relationships"><Relationship Id="rId11" Type="http://schemas.openxmlformats.org/officeDocument/2006/relationships/hyperlink" Target="https://youtu.be/6wcs6szJWMY" TargetMode="External"/><Relationship Id="rId10" Type="http://schemas.openxmlformats.org/officeDocument/2006/relationships/hyperlink" Target="https://www.deeplearningbook.org/" TargetMode="External"/><Relationship Id="rId13" Type="http://schemas.openxmlformats.org/officeDocument/2006/relationships/hyperlink" Target="https://www.youtube.com/watch?v=tRsSi_sqXjI" TargetMode="External"/><Relationship Id="rId12" Type="http://schemas.openxmlformats.org/officeDocument/2006/relationships/hyperlink" Target="https://machinelearningmastery.com/cross-entropy-for-machine-learning/" TargetMode="External"/><Relationship Id="rId1" Type="http://schemas.openxmlformats.org/officeDocument/2006/relationships/slideLayout" Target="../slideLayouts/slideLayout3.xml"/><Relationship Id="rId2" Type="http://schemas.openxmlformats.org/officeDocument/2006/relationships/notesSlide" Target="../notesSlides/notesSlide137.xml"/><Relationship Id="rId3" Type="http://schemas.openxmlformats.org/officeDocument/2006/relationships/hyperlink" Target="https://www.udacity.com/course/deep-learning-pytorch--ud188" TargetMode="External"/><Relationship Id="rId4" Type="http://schemas.openxmlformats.org/officeDocument/2006/relationships/hyperlink" Target="https://www.coursera.org/learn/convolutional-neural-networks" TargetMode="External"/><Relationship Id="rId9" Type="http://schemas.openxmlformats.org/officeDocument/2006/relationships/hyperlink" Target="https://www.coursera.org/learn/convolutional-neural-networks" TargetMode="External"/><Relationship Id="rId14" Type="http://schemas.openxmlformats.org/officeDocument/2006/relationships/hyperlink" Target="https://www.youtube.com/watch?v=ErfnhcEV1O8" TargetMode="External"/><Relationship Id="rId5" Type="http://schemas.openxmlformats.org/officeDocument/2006/relationships/hyperlink" Target="https://course.fast.ai/" TargetMode="External"/><Relationship Id="rId6" Type="http://schemas.openxmlformats.org/officeDocument/2006/relationships/hyperlink" Target="https://www.pyimagesearch.com/blog/" TargetMode="External"/><Relationship Id="rId7" Type="http://schemas.openxmlformats.org/officeDocument/2006/relationships/hyperlink" Target="http://cs231n.stanford.edu/" TargetMode="External"/><Relationship Id="rId8" Type="http://schemas.openxmlformats.org/officeDocument/2006/relationships/hyperlink" Target="https://youtu.be/aircAruvnKk"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8.png"/><Relationship Id="rId4" Type="http://schemas.openxmlformats.org/officeDocument/2006/relationships/hyperlink" Target="https://stats.stackexchange.com/questions/162257/whats-the-difference-between-logistic-regression-and-perceptron"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hyperlink" Target="https://www.meetup.com/Berlin-Computer-Vision-Group/?success=groupSetup"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hyperlink" Target="https://people.idsia.ch/~juergen/who-invented-backpropagation.html" TargetMode="External"/><Relationship Id="rId4" Type="http://schemas.openxmlformats.org/officeDocument/2006/relationships/hyperlink" Target="https://nautil.us/the-man-who-tried-to-redeem-the-world-with-logic-2885/" TargetMode="External"/><Relationship Id="rId5" Type="http://schemas.openxmlformats.org/officeDocument/2006/relationships/hyperlink" Target="https://en.wikipedia.org/wiki/Perceptron" TargetMode="External"/><Relationship Id="rId6" Type="http://schemas.openxmlformats.org/officeDocument/2006/relationships/hyperlink" Target="https://people.idsia.ch/~juergen/superhumanpatternrecognition.html" TargetMode="External"/><Relationship Id="rId7" Type="http://schemas.openxmlformats.org/officeDocument/2006/relationships/hyperlink" Target="https://www.quantamagazine.org/to-build-truly-intelligent-machines-teach-them-cause-and-effect-20180515/"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11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0.png"/><Relationship Id="rId4" Type="http://schemas.openxmlformats.org/officeDocument/2006/relationships/hyperlink" Target="http://www.no-free-lunch.org/" TargetMode="External"/><Relationship Id="rId5" Type="http://schemas.openxmlformats.org/officeDocument/2006/relationships/hyperlink" Target="https://www.youtube.com/watch?v=_8yVOC4ciXc&amp;t=489s"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hyperlink" Target="http://www.scholarpedia.org/article/Turing_machine" TargetMode="External"/><Relationship Id="rId4" Type="http://schemas.openxmlformats.org/officeDocument/2006/relationships/hyperlink" Target="https://www.quantamagazine.org/to-build-truly-intelligent-machines-teach-them-cause-and-effect-20180515/" TargetMode="External"/><Relationship Id="rId5" Type="http://schemas.openxmlformats.org/officeDocument/2006/relationships/hyperlink" Target="https://www.quantamagazine.org/to-build-truly-intelligent-machines-teach-them-cause-and-effect-20180515/"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5.png"/><Relationship Id="rId4" Type="http://schemas.openxmlformats.org/officeDocument/2006/relationships/image" Target="../media/image1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15.png"/><Relationship Id="rId4" Type="http://schemas.openxmlformats.org/officeDocument/2006/relationships/hyperlink" Target="https://classroom.udacity.com/courses/ud188/lessons/b4ca7aaa-b346-43b1-ae7d-20d27b2eab65/concepts/7a42d26d-7d7e-4c76-a014-5bf8b4413179"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hyperlink" Target="https://classroom.udacity.com/courses/ud188/lessons/b4ca7aaa-b346-43b1-ae7d-20d27b2eab65/concepts/7a42d26d-7d7e-4c76-a014-5bf8b4413179" TargetMode="External"/><Relationship Id="rId4" Type="http://schemas.openxmlformats.org/officeDocument/2006/relationships/image" Target="../media/image2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3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26.png"/><Relationship Id="rId4" Type="http://schemas.openxmlformats.org/officeDocument/2006/relationships/image" Target="../media/image25.png"/><Relationship Id="rId5" Type="http://schemas.openxmlformats.org/officeDocument/2006/relationships/hyperlink" Target="https://classroom.udacity.com/courses/ud188/lessons/b4ca7aaa-b346-43b1-ae7d-20d27b2eab65/concepts/02c36864-ee71-481c-bb01-a34c35bfc581"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hyperlink" Target="https://classroom.udacity.com/courses/ud188/lessons/b4ca7aaa-b346-43b1-ae7d-20d27b2eab65/concepts/7a42d26d-7d7e-4c76-a014-5bf8b4413179" TargetMode="External"/><Relationship Id="rId4" Type="http://schemas.openxmlformats.org/officeDocument/2006/relationships/image" Target="../media/image4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20.png"/><Relationship Id="rId4" Type="http://schemas.openxmlformats.org/officeDocument/2006/relationships/hyperlink" Target="https://hadrienj.github.io/posts/Deep-Learning-Book-Series-2.1-Scalars-Vectors-Matrices-and-Tensors/" TargetMode="External"/><Relationship Id="rId5" Type="http://schemas.openxmlformats.org/officeDocument/2006/relationships/hyperlink" Target="https://www.kdnuggets.com/2018/05/wtf-tensor.html#:~:text=as%20the%20tensor.-,A%20tensor%20is%20a%20container%20which%20can%20house%20data%20in,simply%20a%20data%20container%2C%20however."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33.png"/><Relationship Id="rId4" Type="http://schemas.openxmlformats.org/officeDocument/2006/relationships/hyperlink" Target="http://matrixmultiplication.xyz/"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24.png"/><Relationship Id="rId4" Type="http://schemas.openxmlformats.org/officeDocument/2006/relationships/hyperlink" Target="https://www.youtube.com/watch?v=kT4Mp9EdVqs&amp;feature=emb_title"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2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3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hyperlink" Target="https://github.com/andandandand/intro-to-pytorch/blob/main/Part_1_Tensors_in_PyTorch_(Exercises).ipynb" TargetMode="External"/><Relationship Id="rId4" Type="http://schemas.openxmlformats.org/officeDocument/2006/relationships/hyperlink" Target="https://github.com/andandandand/intro-to-pytorch/blob/main/Part_1_Tensors_in_PyTorch_(Solution).ipynb"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22.png"/><Relationship Id="rId4" Type="http://schemas.openxmlformats.org/officeDocument/2006/relationships/hyperlink" Target="https://www.youtube.com/watch?v=oi2mrzVu0AE" TargetMode="External"/><Relationship Id="rId5" Type="http://schemas.openxmlformats.org/officeDocument/2006/relationships/hyperlink" Target="https://youtu.be/SFI_l96Oss4"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2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hyperlink" Target="https://www.meetup.com/Berlin-Computer-Vision-Group/" TargetMode="External"/><Relationship Id="rId4" Type="http://schemas.openxmlformats.org/officeDocument/2006/relationships/image" Target="../media/image1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5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28.png"/><Relationship Id="rId4" Type="http://schemas.openxmlformats.org/officeDocument/2006/relationships/hyperlink" Target="http://cs231n.stanford.edu/slides/2019/cs231n_2019_lecture04.pdf"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hyperlink" Target="http://cs231n.stanford.edu/slides/2019/cs231n_2019_lecture04.pdf" TargetMode="External"/><Relationship Id="rId4" Type="http://schemas.openxmlformats.org/officeDocument/2006/relationships/image" Target="../media/image37.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77.png"/><Relationship Id="rId4" Type="http://schemas.openxmlformats.org/officeDocument/2006/relationships/hyperlink" Target="https://www.youtube.com/watch?v=dB-u77Y5a6A"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4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hyperlink" Target="https://www.youtube.com/watch?v=3Kb0QS6z7WA" TargetMode="External"/><Relationship Id="rId4" Type="http://schemas.openxmlformats.org/officeDocument/2006/relationships/hyperlink" Target="https://www.youtube.com/watch?v=3Kb0QS6z7WA" TargetMode="External"/><Relationship Id="rId5" Type="http://schemas.openxmlformats.org/officeDocument/2006/relationships/hyperlink" Target="https://colab.research.google.com/drive/1GePFP-fGWLOr7HBGmWEH2qhdUfU1XDp7#scrollTo=knoYa7vwlFrz" TargetMode="External"/><Relationship Id="rId6" Type="http://schemas.openxmlformats.org/officeDocument/2006/relationships/hyperlink" Target="https://colab.research.google.com/drive/1mACN2qCoUvmDqKcxBixhF7d54AHVHDqa?usp=sharing"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27.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46.png"/><Relationship Id="rId4" Type="http://schemas.openxmlformats.org/officeDocument/2006/relationships/image" Target="../media/image31.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44.png"/><Relationship Id="rId4" Type="http://schemas.openxmlformats.org/officeDocument/2006/relationships/hyperlink" Target="http://cs231n.stanford.edu/slides/2019/cs231n_2019_lecture04.pdf"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hyperlink" Target="https://colab.research.google.com/drive/1k1P-BXMQX3VOUou-7MBS0vfcNKLo3m8V#scrollTo=pubYyZL2z1iS" TargetMode="External"/><Relationship Id="rId4" Type="http://schemas.openxmlformats.org/officeDocument/2006/relationships/hyperlink" Target="https://colab.research.google.com/drive/1ih2FPxPtWGNm6ZIrsSUs2QfsAqAukWw5#scrollTo=WRPZeqTvz9nI" TargetMode="External"/><Relationship Id="rId5" Type="http://schemas.openxmlformats.org/officeDocument/2006/relationships/image" Target="../media/image4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5.png"/><Relationship Id="rId4" Type="http://schemas.openxmlformats.org/officeDocument/2006/relationships/image" Target="../media/image16.png"/><Relationship Id="rId5" Type="http://schemas.openxmlformats.org/officeDocument/2006/relationships/hyperlink" Target="https://cs231n.github.io/neural-networks-case-study" TargetMode="External"/><Relationship Id="rId6" Type="http://schemas.openxmlformats.org/officeDocument/2006/relationships/hyperlink" Target="https://github.com/andandandand/intro-to-pytorch/blob/main/Learning_non_linearities.ipynb"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41.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35.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36.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49.png"/><Relationship Id="rId4" Type="http://schemas.openxmlformats.org/officeDocument/2006/relationships/hyperlink" Target="https://discuss.pytorch.org/t/difference-between-cross-entropy-loss-or-log-likelihood-loss/38816/2" TargetMode="External"/><Relationship Id="rId5" Type="http://schemas.openxmlformats.org/officeDocument/2006/relationships/hyperlink" Target="https://www.youtube.com/watch?v=HIQlmHxI6-0&amp;t=226s" TargetMode="Externa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38.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54.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hyperlink" Target="https://machinelearningmastery.com/logistic-regression-with-maximum-likelihood-estimation/" TargetMode="External"/><Relationship Id="rId4" Type="http://schemas.openxmlformats.org/officeDocument/2006/relationships/hyperlink" Target="https://discuss.pytorch.org/t/difference-between-cross-entropy-loss-or-log-likelihood-loss/38816/2" TargetMode="Externa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5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hyperlink" Target="https://www.coursera.org/learn/introduction-to-machine-learning-in-production" TargetMode="External"/><Relationship Id="rId4" Type="http://schemas.openxmlformats.org/officeDocument/2006/relationships/image" Target="../media/image50.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image" Target="../media/image47.png"/><Relationship Id="rId4" Type="http://schemas.openxmlformats.org/officeDocument/2006/relationships/hyperlink" Target="https://colab.research.google.com/drive/1Jtbp7yTCJQEwMXN0N_FpCVNNT3ZvmTPy#scrollTo=Af3C7IMCobNk" TargetMode="Externa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54.png"/><Relationship Id="rId4" Type="http://schemas.openxmlformats.org/officeDocument/2006/relationships/hyperlink" Target="https://machinelearningmastery.com/logistic-regression-with-maximum-likelihood-estimation/" TargetMode="External"/><Relationship Id="rId5" Type="http://schemas.openxmlformats.org/officeDocument/2006/relationships/hyperlink" Target="https://stats.stackexchange.com/questions/198038/cross-entropy-or-log-likelihood-in-output-layer" TargetMode="External"/><Relationship Id="rId6" Type="http://schemas.openxmlformats.org/officeDocument/2006/relationships/hyperlink" Target="https://colab.research.google.com/drive/1f-sn2oqXJ0a5OGSPrOADHE2W0hrmQUH_#scrollTo=S6GjvTEIgegj&amp;uniqifier=1" TargetMode="External"/><Relationship Id="rId7" Type="http://schemas.openxmlformats.org/officeDocument/2006/relationships/hyperlink" Target="https://colab.research.google.com/drive/11Oef1aJG2Pa5tTPFP59u3uhwzenW9-dF?usp=sharing" TargetMode="Externa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image" Target="../media/image39.png"/><Relationship Id="rId4" Type="http://schemas.openxmlformats.org/officeDocument/2006/relationships/hyperlink" Target="https://setosa.io/ev/image-kernels/" TargetMode="Externa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3.xml"/><Relationship Id="rId3" Type="http://schemas.openxmlformats.org/officeDocument/2006/relationships/image" Target="../media/image52.jpg"/><Relationship Id="rId4" Type="http://schemas.openxmlformats.org/officeDocument/2006/relationships/image" Target="../media/image48.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image" Target="../media/image45.png"/><Relationship Id="rId4" Type="http://schemas.openxmlformats.org/officeDocument/2006/relationships/image" Target="../media/image51.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image" Target="../media/image59.png"/><Relationship Id="rId4" Type="http://schemas.openxmlformats.org/officeDocument/2006/relationships/hyperlink" Target="https://pytorch.org/" TargetMode="Externa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 Id="rId3" Type="http://schemas.openxmlformats.org/officeDocument/2006/relationships/hyperlink" Target="https://github.com/fastai/fastbook/blob/master/04_mnist_basics.ipynb" TargetMode="External"/><Relationship Id="rId4" Type="http://schemas.openxmlformats.org/officeDocument/2006/relationships/image" Target="../media/image62.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 Id="rId3" Type="http://schemas.openxmlformats.org/officeDocument/2006/relationships/image" Target="../media/image57.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 Id="rId3" Type="http://schemas.openxmlformats.org/officeDocument/2006/relationships/image" Target="../media/image60.png"/><Relationship Id="rId4" Type="http://schemas.openxmlformats.org/officeDocument/2006/relationships/hyperlink" Target="https://classroom.udacity.com/courses/ud188/lessons/b4ca7aaa-b346-43b1-ae7d-20d27b2eab65/concepts/9d9f38ff-e113-41f0-86ab-5e854d6adfc6" TargetMode="Externa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 Id="rId3" Type="http://schemas.openxmlformats.org/officeDocument/2006/relationships/image" Target="../media/image7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34.png"/><Relationship Id="rId4" Type="http://schemas.openxmlformats.org/officeDocument/2006/relationships/hyperlink" Target="https://www.coursera.org/learn/introduction-to-machine-learning-in-production" TargetMode="Externa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 Id="rId3" Type="http://schemas.openxmlformats.org/officeDocument/2006/relationships/image" Target="../media/image61.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 Id="rId3" Type="http://schemas.openxmlformats.org/officeDocument/2006/relationships/image" Target="../media/image68.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 Id="rId3" Type="http://schemas.openxmlformats.org/officeDocument/2006/relationships/image" Target="../media/image78.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 Id="rId3" Type="http://schemas.openxmlformats.org/officeDocument/2006/relationships/image" Target="../media/image56.png"/><Relationship Id="rId4" Type="http://schemas.openxmlformats.org/officeDocument/2006/relationships/image" Target="../media/image55.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 Id="rId3" Type="http://schemas.openxmlformats.org/officeDocument/2006/relationships/hyperlink" Target="https://classroom.udacity.com/courses/ud188/lessons/b4ca7aaa-b346-43b1-ae7d-20d27b2eab65/concepts/2e0a0320-f6f0-4506-a6b5-0d913fac2fa1" TargetMode="External"/><Relationship Id="rId4" Type="http://schemas.openxmlformats.org/officeDocument/2006/relationships/image" Target="../media/image67.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 Id="rId3" Type="http://schemas.openxmlformats.org/officeDocument/2006/relationships/image" Target="../media/image64.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 Id="rId3" Type="http://schemas.openxmlformats.org/officeDocument/2006/relationships/image" Target="../media/image69.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 Id="rId3" Type="http://schemas.openxmlformats.org/officeDocument/2006/relationships/image" Target="../media/image63.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xml"/><Relationship Id="rId3" Type="http://schemas.openxmlformats.org/officeDocument/2006/relationships/hyperlink" Target="https://github.com/andandandand/intro-to-pytorch/blob/main/Part_2_Neural_Networks_in_PyTorch_(Exercises).ipynb" TargetMode="External"/><Relationship Id="rId4" Type="http://schemas.openxmlformats.org/officeDocument/2006/relationships/hyperlink" Target="https://github.com/andandandand/intro-to-pytorch/blob/main/Part_2_Neural_Networks_in_PyTorch_(Solution).ipynb" TargetMode="Externa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9.xml"/><Relationship Id="rId3" Type="http://schemas.openxmlformats.org/officeDocument/2006/relationships/image" Target="../media/image66.png"/><Relationship Id="rId4" Type="http://schemas.openxmlformats.org/officeDocument/2006/relationships/hyperlink" Target="https://en.wikipedia.org/wiki/Softmax_function" TargetMode="External"/><Relationship Id="rId5" Type="http://schemas.openxmlformats.org/officeDocument/2006/relationships/hyperlink" Target="https://machinelearningmastery.com/softmax-activation-function-with-python/"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0.xml"/><Relationship Id="rId3" Type="http://schemas.openxmlformats.org/officeDocument/2006/relationships/hyperlink" Target="https://github.com/andandandand/intro-to-pytorch/blob/main/Part_3_Training_Neural_Networks_(Exercises).ipynb" TargetMode="External"/><Relationship Id="rId4" Type="http://schemas.openxmlformats.org/officeDocument/2006/relationships/hyperlink" Target="https://github.com/andandandand/intro-to-pytorch/blob/main/Part_3_Training_Neural_Networks_(Solution).ipynb" TargetMode="External"/><Relationship Id="rId5" Type="http://schemas.openxmlformats.org/officeDocument/2006/relationships/hyperlink" Target="https://discuss.pytorch.org/t/difference-between-cross-entropy-loss-or-log-likelihood-loss/38816" TargetMode="Externa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2.xml"/><Relationship Id="rId3" Type="http://schemas.openxmlformats.org/officeDocument/2006/relationships/image" Target="../media/image65.png"/><Relationship Id="rId4" Type="http://schemas.openxmlformats.org/officeDocument/2006/relationships/hyperlink" Target="https://classroom.udacity.com/courses/ud188/lessons/b4ca7aaa-b346-43b1-ae7d-20d27b2eab65/concepts/207e59e5-4542-4bf3-9acf-2c67c22525e8" TargetMode="Externa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3.xml"/><Relationship Id="rId3" Type="http://schemas.openxmlformats.org/officeDocument/2006/relationships/image" Target="../media/image87.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4.xml"/><Relationship Id="rId3" Type="http://schemas.openxmlformats.org/officeDocument/2006/relationships/image" Target="../media/image71.png"/><Relationship Id="rId4" Type="http://schemas.openxmlformats.org/officeDocument/2006/relationships/hyperlink" Target="https://classroom.udacity.com/courses/ud188/lessons/b4ca7aaa-b346-43b1-ae7d-20d27b2eab65/concepts/d98afa37-4318-4203-9f99-4e2a64922bee" TargetMode="External"/><Relationship Id="rId5" Type="http://schemas.openxmlformats.org/officeDocument/2006/relationships/hyperlink" Target="https://colab.research.google.com/drive/10fX52kZXRC-1JAAfy2oJPs-_7rR1mlJi?usp=sharing" TargetMode="Externa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5.xml"/><Relationship Id="rId3" Type="http://schemas.openxmlformats.org/officeDocument/2006/relationships/image" Target="../media/image72.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6.xml"/><Relationship Id="rId3" Type="http://schemas.openxmlformats.org/officeDocument/2006/relationships/image" Target="../media/image89.png"/><Relationship Id="rId4" Type="http://schemas.openxmlformats.org/officeDocument/2006/relationships/hyperlink" Target="https://www.coursera.org/learn/deep-neural-network/lecture/duStO/exponentially-weighted-averages" TargetMode="Externa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7.xml"/><Relationship Id="rId3" Type="http://schemas.openxmlformats.org/officeDocument/2006/relationships/hyperlink" Target="https://github.com/andandandand/intro-to-pytorch/blob/main/Part_4_Fashion_MNIST_(Exercises).ipynb" TargetMode="External"/><Relationship Id="rId4" Type="http://schemas.openxmlformats.org/officeDocument/2006/relationships/hyperlink" Target="https://github.com/andandandand/intro-to-pytorch/blob/main/Part_4_Fashion_MNIST_(Solution).ipynb" TargetMode="Externa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8.xml"/><Relationship Id="rId3" Type="http://schemas.openxmlformats.org/officeDocument/2006/relationships/image" Target="../media/image18.jpg"/><Relationship Id="rId4" Type="http://schemas.openxmlformats.org/officeDocument/2006/relationships/hyperlink" Target="https://classroom.udacity.com/courses/ud188/lessons/b1e148af-0beb-464e-a389-9ae293cb1dcd/concepts/95566170-97a7-4cd9-930c-b8123cb6e4c8" TargetMode="Externa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9.xml"/><Relationship Id="rId3" Type="http://schemas.openxmlformats.org/officeDocument/2006/relationships/image" Target="../media/image8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1.png"/><Relationship Id="rId4" Type="http://schemas.openxmlformats.org/officeDocument/2006/relationships/hyperlink" Target="https://nautil.us/the-man-who-tried-to-redeem-the-world-with-logic-2885/" TargetMode="Externa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0.xml"/><Relationship Id="rId3" Type="http://schemas.openxmlformats.org/officeDocument/2006/relationships/image" Target="../media/image76.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1.xml"/><Relationship Id="rId3" Type="http://schemas.openxmlformats.org/officeDocument/2006/relationships/image" Target="../media/image105.jp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2.xml"/><Relationship Id="rId3" Type="http://schemas.openxmlformats.org/officeDocument/2006/relationships/image" Target="../media/image75.jp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3.xml"/><Relationship Id="rId3" Type="http://schemas.openxmlformats.org/officeDocument/2006/relationships/image" Target="../media/image74.png"/><Relationship Id="rId4" Type="http://schemas.openxmlformats.org/officeDocument/2006/relationships/hyperlink" Target="https://www.youtube.com/watch?v=vIci3C4JkL0" TargetMode="Externa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4.xml"/><Relationship Id="rId3" Type="http://schemas.openxmlformats.org/officeDocument/2006/relationships/hyperlink" Target="https://github.com/fastai/fastbook/blob/master/13_convolutions.ipynb" TargetMode="External"/><Relationship Id="rId4" Type="http://schemas.openxmlformats.org/officeDocument/2006/relationships/image" Target="../media/image73.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5.xml"/><Relationship Id="rId3" Type="http://schemas.openxmlformats.org/officeDocument/2006/relationships/image" Target="../media/image79.png"/><Relationship Id="rId4" Type="http://schemas.openxmlformats.org/officeDocument/2006/relationships/hyperlink" Target="https://setosa.io/ev/image-kernels/" TargetMode="Externa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6.xml"/><Relationship Id="rId3" Type="http://schemas.openxmlformats.org/officeDocument/2006/relationships/hyperlink" Target="https://setosa.io/ev/image-kernels/" TargetMode="External"/><Relationship Id="rId4" Type="http://schemas.openxmlformats.org/officeDocument/2006/relationships/image" Target="../media/image84.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7.xml"/><Relationship Id="rId3" Type="http://schemas.openxmlformats.org/officeDocument/2006/relationships/hyperlink" Target="https://classroom.udacity.com/courses/ud188/lessons/b1e148af-0beb-464e-a389-9ae293cb1dcd/concepts/36b2c7df-2073-4cad-8d91-078faa18637b" TargetMode="External"/><Relationship Id="rId4" Type="http://schemas.openxmlformats.org/officeDocument/2006/relationships/image" Target="../media/image83.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8.xml"/><Relationship Id="rId3" Type="http://schemas.openxmlformats.org/officeDocument/2006/relationships/hyperlink" Target="https://classroom.udacity.com/courses/ud188/lessons/b1e148af-0beb-464e-a389-9ae293cb1dcd/concepts/08495a99-5ca0-4030-ba22-b0d73d57deda" TargetMode="External"/><Relationship Id="rId4" Type="http://schemas.openxmlformats.org/officeDocument/2006/relationships/image" Target="../media/image80.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9.xml"/><Relationship Id="rId3" Type="http://schemas.openxmlformats.org/officeDocument/2006/relationships/image" Target="../media/image85.gif"/></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Deep Learning for Data Scientists</a:t>
            </a:r>
            <a:endParaRPr/>
          </a:p>
        </p:txBody>
      </p:sp>
      <p:sp>
        <p:nvSpPr>
          <p:cNvPr id="55" name="Google Shape;55;p13"/>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Antonio Rueda-Toicen</a:t>
            </a:r>
            <a:endParaRPr/>
          </a:p>
          <a:p>
            <a:pPr indent="0" lvl="0" marL="0" rtl="0" algn="ctr">
              <a:spcBef>
                <a:spcPts val="0"/>
              </a:spcBef>
              <a:spcAft>
                <a:spcPts val="0"/>
              </a:spcAft>
              <a:buNone/>
            </a:pPr>
            <a:r>
              <a:rPr b="1" lang="en"/>
              <a:t>Data Science Retreat</a:t>
            </a:r>
            <a:endParaRPr b="1"/>
          </a:p>
          <a:p>
            <a:pPr indent="0" lvl="0" marL="0" rtl="0" algn="ctr">
              <a:spcBef>
                <a:spcPts val="0"/>
              </a:spcBef>
              <a:spcAft>
                <a:spcPts val="0"/>
              </a:spcAft>
              <a:buNone/>
            </a:pPr>
            <a:r>
              <a:rPr lang="en"/>
              <a:t>August 2023</a:t>
            </a:r>
            <a:endParaRPr/>
          </a:p>
          <a:p>
            <a:pPr indent="0" lvl="0" marL="0" rtl="0" algn="ctr">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2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an artificial neural network?</a:t>
            </a:r>
            <a:endParaRPr/>
          </a:p>
        </p:txBody>
      </p:sp>
      <p:pic>
        <p:nvPicPr>
          <p:cNvPr id="113" name="Google Shape;113;p22"/>
          <p:cNvPicPr preferRelativeResize="0"/>
          <p:nvPr/>
        </p:nvPicPr>
        <p:blipFill>
          <a:blip r:embed="rId3">
            <a:alphaModFix/>
          </a:blip>
          <a:stretch>
            <a:fillRect/>
          </a:stretch>
        </p:blipFill>
        <p:spPr>
          <a:xfrm>
            <a:off x="415875" y="1326375"/>
            <a:ext cx="2618450" cy="3231149"/>
          </a:xfrm>
          <a:prstGeom prst="rect">
            <a:avLst/>
          </a:prstGeom>
          <a:noFill/>
          <a:ln>
            <a:noFill/>
          </a:ln>
        </p:spPr>
      </p:pic>
      <p:pic>
        <p:nvPicPr>
          <p:cNvPr id="114" name="Google Shape;114;p22"/>
          <p:cNvPicPr preferRelativeResize="0"/>
          <p:nvPr/>
        </p:nvPicPr>
        <p:blipFill>
          <a:blip r:embed="rId4">
            <a:alphaModFix/>
          </a:blip>
          <a:stretch>
            <a:fillRect/>
          </a:stretch>
        </p:blipFill>
        <p:spPr>
          <a:xfrm>
            <a:off x="3240650" y="2349150"/>
            <a:ext cx="5690200" cy="763000"/>
          </a:xfrm>
          <a:prstGeom prst="rect">
            <a:avLst/>
          </a:prstGeom>
          <a:noFill/>
          <a:ln>
            <a:noFill/>
          </a:ln>
        </p:spPr>
      </p:pic>
      <p:sp>
        <p:nvSpPr>
          <p:cNvPr id="115" name="Google Shape;115;p22"/>
          <p:cNvSpPr txBox="1"/>
          <p:nvPr/>
        </p:nvSpPr>
        <p:spPr>
          <a:xfrm>
            <a:off x="3320475" y="4075725"/>
            <a:ext cx="5610300" cy="48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Image: Frank Rosenblatt with the Mark I  Perceptron at Cornell University (1961)</a:t>
            </a:r>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7" name="Shape 707"/>
        <p:cNvGrpSpPr/>
        <p:nvPr/>
      </p:nvGrpSpPr>
      <p:grpSpPr>
        <a:xfrm>
          <a:off x="0" y="0"/>
          <a:ext cx="0" cy="0"/>
          <a:chOff x="0" y="0"/>
          <a:chExt cx="0" cy="0"/>
        </a:xfrm>
      </p:grpSpPr>
      <p:sp>
        <p:nvSpPr>
          <p:cNvPr id="708" name="Google Shape;708;p11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a convolution filter?</a:t>
            </a:r>
            <a:endParaRPr/>
          </a:p>
        </p:txBody>
      </p:sp>
      <p:pic>
        <p:nvPicPr>
          <p:cNvPr id="709" name="Google Shape;709;p112"/>
          <p:cNvPicPr preferRelativeResize="0"/>
          <p:nvPr/>
        </p:nvPicPr>
        <p:blipFill>
          <a:blip r:embed="rId3">
            <a:alphaModFix/>
          </a:blip>
          <a:stretch>
            <a:fillRect/>
          </a:stretch>
        </p:blipFill>
        <p:spPr>
          <a:xfrm>
            <a:off x="397675" y="1079025"/>
            <a:ext cx="3361437" cy="3820975"/>
          </a:xfrm>
          <a:prstGeom prst="rect">
            <a:avLst/>
          </a:prstGeom>
          <a:noFill/>
          <a:ln>
            <a:noFill/>
          </a:ln>
        </p:spPr>
      </p:pic>
      <p:sp>
        <p:nvSpPr>
          <p:cNvPr id="710" name="Google Shape;710;p112"/>
          <p:cNvSpPr txBox="1"/>
          <p:nvPr/>
        </p:nvSpPr>
        <p:spPr>
          <a:xfrm>
            <a:off x="4141425" y="2277425"/>
            <a:ext cx="4470600" cy="47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Convolution of 3x3 and stride = 1 padded with zeros</a:t>
            </a:r>
            <a:endParaRPr/>
          </a:p>
          <a:p>
            <a:pPr indent="0" lvl="0" marL="0" rtl="0" algn="l">
              <a:spcBef>
                <a:spcPts val="0"/>
              </a:spcBef>
              <a:spcAft>
                <a:spcPts val="0"/>
              </a:spcAft>
              <a:buNone/>
            </a:pPr>
            <a:r>
              <a:rPr lang="en"/>
              <a:t>Effect: the output preserves original image size</a:t>
            </a:r>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4" name="Shape 714"/>
        <p:cNvGrpSpPr/>
        <p:nvPr/>
      </p:nvGrpSpPr>
      <p:grpSpPr>
        <a:xfrm>
          <a:off x="0" y="0"/>
          <a:ext cx="0" cy="0"/>
          <a:chOff x="0" y="0"/>
          <a:chExt cx="0" cy="0"/>
        </a:xfrm>
      </p:grpSpPr>
      <p:sp>
        <p:nvSpPr>
          <p:cNvPr id="715" name="Google Shape;715;p11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a convolution filter?</a:t>
            </a:r>
            <a:endParaRPr/>
          </a:p>
        </p:txBody>
      </p:sp>
      <p:pic>
        <p:nvPicPr>
          <p:cNvPr id="716" name="Google Shape;716;p113"/>
          <p:cNvPicPr preferRelativeResize="0"/>
          <p:nvPr/>
        </p:nvPicPr>
        <p:blipFill>
          <a:blip r:embed="rId3">
            <a:alphaModFix/>
          </a:blip>
          <a:stretch>
            <a:fillRect/>
          </a:stretch>
        </p:blipFill>
        <p:spPr>
          <a:xfrm>
            <a:off x="484862" y="1217050"/>
            <a:ext cx="3762375" cy="3629025"/>
          </a:xfrm>
          <a:prstGeom prst="rect">
            <a:avLst/>
          </a:prstGeom>
          <a:noFill/>
          <a:ln>
            <a:noFill/>
          </a:ln>
        </p:spPr>
      </p:pic>
      <p:sp>
        <p:nvSpPr>
          <p:cNvPr id="717" name="Google Shape;717;p113"/>
          <p:cNvSpPr txBox="1"/>
          <p:nvPr/>
        </p:nvSpPr>
        <p:spPr>
          <a:xfrm>
            <a:off x="4141425" y="2277425"/>
            <a:ext cx="4470600" cy="47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Convolution of 3x3 and stride = 2 padded with zeros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Effect: the output is downsampled to about half its size</a:t>
            </a:r>
            <a:endParaRPr/>
          </a:p>
        </p:txBody>
      </p:sp>
      <p:sp>
        <p:nvSpPr>
          <p:cNvPr id="718" name="Google Shape;718;p113"/>
          <p:cNvSpPr txBox="1"/>
          <p:nvPr/>
        </p:nvSpPr>
        <p:spPr>
          <a:xfrm>
            <a:off x="3024875" y="4638325"/>
            <a:ext cx="5694600" cy="400200"/>
          </a:xfrm>
          <a:prstGeom prst="rect">
            <a:avLst/>
          </a:prstGeom>
          <a:noFill/>
          <a:ln>
            <a:noFill/>
          </a:ln>
        </p:spPr>
        <p:txBody>
          <a:bodyPr anchorCtr="0" anchor="t" bIns="91425" lIns="91425" spcFirstLastPara="1" rIns="91425" wrap="square" tIns="91425">
            <a:spAutoFit/>
          </a:bodyPr>
          <a:lstStyle/>
          <a:p>
            <a:pPr indent="457200" lvl="0" marL="914400" rtl="0" algn="l">
              <a:spcBef>
                <a:spcPts val="0"/>
              </a:spcBef>
              <a:spcAft>
                <a:spcPts val="0"/>
              </a:spcAft>
              <a:buNone/>
            </a:pPr>
            <a:r>
              <a:rPr lang="en" u="sng">
                <a:solidFill>
                  <a:schemeClr val="hlink"/>
                </a:solidFill>
                <a:hlinkClick r:id="rId4"/>
              </a:rPr>
              <a:t>Activity: Conv2D in Pytorch (Colab notebook)</a:t>
            </a:r>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2" name="Shape 722"/>
        <p:cNvGrpSpPr/>
        <p:nvPr/>
      </p:nvGrpSpPr>
      <p:grpSpPr>
        <a:xfrm>
          <a:off x="0" y="0"/>
          <a:ext cx="0" cy="0"/>
          <a:chOff x="0" y="0"/>
          <a:chExt cx="0" cy="0"/>
        </a:xfrm>
      </p:grpSpPr>
      <p:sp>
        <p:nvSpPr>
          <p:cNvPr id="723" name="Google Shape;723;p11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Experiment: finding edges with convolutions</a:t>
            </a:r>
            <a:endParaRPr/>
          </a:p>
        </p:txBody>
      </p:sp>
      <p:pic>
        <p:nvPicPr>
          <p:cNvPr id="724" name="Google Shape;724;p114"/>
          <p:cNvPicPr preferRelativeResize="0"/>
          <p:nvPr/>
        </p:nvPicPr>
        <p:blipFill>
          <a:blip r:embed="rId3">
            <a:alphaModFix/>
          </a:blip>
          <a:stretch>
            <a:fillRect/>
          </a:stretch>
        </p:blipFill>
        <p:spPr>
          <a:xfrm>
            <a:off x="3529000" y="1509700"/>
            <a:ext cx="2085975" cy="2124075"/>
          </a:xfrm>
          <a:prstGeom prst="rect">
            <a:avLst/>
          </a:prstGeom>
          <a:noFill/>
          <a:ln>
            <a:noFill/>
          </a:ln>
        </p:spPr>
      </p:pic>
      <p:sp>
        <p:nvSpPr>
          <p:cNvPr id="725" name="Google Shape;725;p114"/>
          <p:cNvSpPr txBox="1"/>
          <p:nvPr/>
        </p:nvSpPr>
        <p:spPr>
          <a:xfrm>
            <a:off x="2326725" y="3831600"/>
            <a:ext cx="4956000" cy="4002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
              <a:t>   </a:t>
            </a:r>
            <a:r>
              <a:rPr lang="en" u="sng">
                <a:solidFill>
                  <a:schemeClr val="hlink"/>
                </a:solidFill>
                <a:hlinkClick r:id="rId4"/>
              </a:rPr>
              <a:t>Finding edges with convolution kernels</a:t>
            </a:r>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9" name="Shape 729"/>
        <p:cNvGrpSpPr/>
        <p:nvPr/>
      </p:nvGrpSpPr>
      <p:grpSpPr>
        <a:xfrm>
          <a:off x="0" y="0"/>
          <a:ext cx="0" cy="0"/>
          <a:chOff x="0" y="0"/>
          <a:chExt cx="0" cy="0"/>
        </a:xfrm>
      </p:grpSpPr>
      <p:sp>
        <p:nvSpPr>
          <p:cNvPr id="730" name="Google Shape;730;p11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Pooling</a:t>
            </a:r>
            <a:endParaRPr/>
          </a:p>
        </p:txBody>
      </p:sp>
      <p:pic>
        <p:nvPicPr>
          <p:cNvPr id="731" name="Google Shape;731;p115"/>
          <p:cNvPicPr preferRelativeResize="0"/>
          <p:nvPr/>
        </p:nvPicPr>
        <p:blipFill>
          <a:blip r:embed="rId3">
            <a:alphaModFix/>
          </a:blip>
          <a:stretch>
            <a:fillRect/>
          </a:stretch>
        </p:blipFill>
        <p:spPr>
          <a:xfrm>
            <a:off x="311700" y="1135700"/>
            <a:ext cx="4380142" cy="3820975"/>
          </a:xfrm>
          <a:prstGeom prst="rect">
            <a:avLst/>
          </a:prstGeom>
          <a:noFill/>
          <a:ln>
            <a:noFill/>
          </a:ln>
        </p:spPr>
      </p:pic>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5" name="Shape 735"/>
        <p:cNvGrpSpPr/>
        <p:nvPr/>
      </p:nvGrpSpPr>
      <p:grpSpPr>
        <a:xfrm>
          <a:off x="0" y="0"/>
          <a:ext cx="0" cy="0"/>
          <a:chOff x="0" y="0"/>
          <a:chExt cx="0" cy="0"/>
        </a:xfrm>
      </p:grpSpPr>
      <p:sp>
        <p:nvSpPr>
          <p:cNvPr id="736" name="Google Shape;736;p1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CNN architectures</a:t>
            </a:r>
            <a:endParaRPr/>
          </a:p>
        </p:txBody>
      </p:sp>
      <p:pic>
        <p:nvPicPr>
          <p:cNvPr id="737" name="Google Shape;737;p116"/>
          <p:cNvPicPr preferRelativeResize="0"/>
          <p:nvPr/>
        </p:nvPicPr>
        <p:blipFill>
          <a:blip r:embed="rId3">
            <a:alphaModFix/>
          </a:blip>
          <a:stretch>
            <a:fillRect/>
          </a:stretch>
        </p:blipFill>
        <p:spPr>
          <a:xfrm>
            <a:off x="311688" y="1228375"/>
            <a:ext cx="6905625" cy="3038475"/>
          </a:xfrm>
          <a:prstGeom prst="rect">
            <a:avLst/>
          </a:prstGeom>
          <a:noFill/>
          <a:ln>
            <a:noFill/>
          </a:ln>
        </p:spPr>
      </p:pic>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1" name="Shape 741"/>
        <p:cNvGrpSpPr/>
        <p:nvPr/>
      </p:nvGrpSpPr>
      <p:grpSpPr>
        <a:xfrm>
          <a:off x="0" y="0"/>
          <a:ext cx="0" cy="0"/>
          <a:chOff x="0" y="0"/>
          <a:chExt cx="0" cy="0"/>
        </a:xfrm>
      </p:grpSpPr>
      <p:sp>
        <p:nvSpPr>
          <p:cNvPr id="742" name="Google Shape;742;p1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Dropout regularization</a:t>
            </a:r>
            <a:endParaRPr/>
          </a:p>
        </p:txBody>
      </p:sp>
      <p:pic>
        <p:nvPicPr>
          <p:cNvPr id="743" name="Google Shape;743;p117"/>
          <p:cNvPicPr preferRelativeResize="0"/>
          <p:nvPr/>
        </p:nvPicPr>
        <p:blipFill>
          <a:blip r:embed="rId3">
            <a:alphaModFix/>
          </a:blip>
          <a:stretch>
            <a:fillRect/>
          </a:stretch>
        </p:blipFill>
        <p:spPr>
          <a:xfrm>
            <a:off x="494200" y="1311900"/>
            <a:ext cx="5925725" cy="2944225"/>
          </a:xfrm>
          <a:prstGeom prst="rect">
            <a:avLst/>
          </a:prstGeom>
          <a:noFill/>
          <a:ln>
            <a:noFill/>
          </a:ln>
        </p:spPr>
      </p:pic>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7" name="Shape 747"/>
        <p:cNvGrpSpPr/>
        <p:nvPr/>
      </p:nvGrpSpPr>
      <p:grpSpPr>
        <a:xfrm>
          <a:off x="0" y="0"/>
          <a:ext cx="0" cy="0"/>
          <a:chOff x="0" y="0"/>
          <a:chExt cx="0" cy="0"/>
        </a:xfrm>
      </p:grpSpPr>
      <p:sp>
        <p:nvSpPr>
          <p:cNvPr id="748" name="Google Shape;748;p1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Practice: Inference and validation</a:t>
            </a:r>
            <a:endParaRPr/>
          </a:p>
        </p:txBody>
      </p:sp>
      <p:sp>
        <p:nvSpPr>
          <p:cNvPr id="749" name="Google Shape;749;p11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u="sng">
                <a:solidFill>
                  <a:schemeClr val="hlink"/>
                </a:solidFill>
                <a:hlinkClick r:id="rId3"/>
              </a:rPr>
              <a:t>Notebook</a:t>
            </a:r>
            <a:endParaRPr/>
          </a:p>
          <a:p>
            <a:pPr indent="-342900" lvl="0" marL="457200" rtl="0" algn="l">
              <a:spcBef>
                <a:spcPts val="0"/>
              </a:spcBef>
              <a:spcAft>
                <a:spcPts val="0"/>
              </a:spcAft>
              <a:buSzPts val="1800"/>
              <a:buChar char="●"/>
            </a:pPr>
            <a:r>
              <a:rPr lang="en" u="sng">
                <a:solidFill>
                  <a:schemeClr val="hlink"/>
                </a:solidFill>
                <a:hlinkClick r:id="rId4"/>
              </a:rPr>
              <a:t>Solutions</a:t>
            </a:r>
            <a:endParaRPr/>
          </a:p>
          <a:p>
            <a:pPr indent="-342900" lvl="0" marL="457200" rtl="0" algn="l">
              <a:spcBef>
                <a:spcPts val="0"/>
              </a:spcBef>
              <a:spcAft>
                <a:spcPts val="0"/>
              </a:spcAft>
              <a:buSzPts val="1800"/>
              <a:buChar char="●"/>
            </a:pPr>
            <a:r>
              <a:rPr lang="en" u="sng">
                <a:solidFill>
                  <a:schemeClr val="hlink"/>
                </a:solidFill>
                <a:hlinkClick r:id="rId5"/>
              </a:rPr>
              <a:t>Saving models notebook</a:t>
            </a:r>
            <a:endParaRPr/>
          </a:p>
          <a:p>
            <a:pPr indent="-342900" lvl="0" marL="457200" rtl="0" algn="l">
              <a:spcBef>
                <a:spcPts val="0"/>
              </a:spcBef>
              <a:spcAft>
                <a:spcPts val="0"/>
              </a:spcAft>
              <a:buSzPts val="1800"/>
              <a:buChar char="●"/>
            </a:pPr>
            <a:r>
              <a:rPr lang="en"/>
              <a:t>What are the differences between a validation set and a test set? Could you change the notebook use sklearn’s train_test_split to create new validation and test sets? </a:t>
            </a:r>
            <a:endParaRPr/>
          </a:p>
          <a:p>
            <a:pPr indent="-342900" lvl="0" marL="457200" rtl="0" algn="l">
              <a:spcBef>
                <a:spcPts val="0"/>
              </a:spcBef>
              <a:spcAft>
                <a:spcPts val="0"/>
              </a:spcAft>
              <a:buSzPts val="1800"/>
              <a:buChar char="●"/>
            </a:pPr>
            <a:r>
              <a:rPr lang="en"/>
              <a:t>Does increasing the amount of dropout increase the bias or the variance of the network? </a:t>
            </a:r>
            <a:endParaRPr/>
          </a:p>
          <a:p>
            <a:pPr indent="-342900" lvl="0" marL="457200" rtl="0" algn="l">
              <a:spcBef>
                <a:spcPts val="0"/>
              </a:spcBef>
              <a:spcAft>
                <a:spcPts val="0"/>
              </a:spcAft>
              <a:buSzPts val="1800"/>
              <a:buChar char="●"/>
            </a:pPr>
            <a:r>
              <a:rPr lang="en"/>
              <a:t>If the training loss is lower than the validation loss is the network overfitted or underfitted? </a:t>
            </a:r>
            <a:endParaRPr/>
          </a:p>
          <a:p>
            <a:pPr indent="-342900" lvl="0" marL="457200" rtl="0" algn="l">
              <a:spcBef>
                <a:spcPts val="0"/>
              </a:spcBef>
              <a:spcAft>
                <a:spcPts val="0"/>
              </a:spcAft>
              <a:buSzPts val="1800"/>
              <a:buChar char="●"/>
            </a:pPr>
            <a:r>
              <a:rPr lang="en"/>
              <a:t>Why do we want to use </a:t>
            </a:r>
            <a:r>
              <a:rPr b="1" lang="en"/>
              <a:t>torch.nograd()</a:t>
            </a:r>
            <a:r>
              <a:rPr lang="en"/>
              <a:t> when evaluating the network? </a:t>
            </a:r>
            <a:endParaRPr/>
          </a:p>
          <a:p>
            <a:pPr indent="-342900" lvl="0" marL="457200" rtl="0" algn="l">
              <a:spcBef>
                <a:spcPts val="0"/>
              </a:spcBef>
              <a:spcAft>
                <a:spcPts val="0"/>
              </a:spcAft>
              <a:buSzPts val="1800"/>
              <a:buChar char="●"/>
            </a:pPr>
            <a:r>
              <a:rPr lang="en"/>
              <a:t>Experiment: try adding a ‘save model’ functionality to P5, implement patience</a:t>
            </a:r>
            <a:endParaRPr/>
          </a:p>
          <a:p>
            <a:pPr indent="0" lvl="0" marL="0" rtl="0" algn="l">
              <a:spcBef>
                <a:spcPts val="1600"/>
              </a:spcBef>
              <a:spcAft>
                <a:spcPts val="1600"/>
              </a:spcAft>
              <a:buNone/>
            </a:pPr>
            <a:r>
              <a:t/>
            </a:r>
            <a:endParaRP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3" name="Shape 753"/>
        <p:cNvGrpSpPr/>
        <p:nvPr/>
      </p:nvGrpSpPr>
      <p:grpSpPr>
        <a:xfrm>
          <a:off x="0" y="0"/>
          <a:ext cx="0" cy="0"/>
          <a:chOff x="0" y="0"/>
          <a:chExt cx="0" cy="0"/>
        </a:xfrm>
      </p:grpSpPr>
      <p:sp>
        <p:nvSpPr>
          <p:cNvPr id="754" name="Google Shape;754;p1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CNN architectures</a:t>
            </a:r>
            <a:endParaRPr/>
          </a:p>
        </p:txBody>
      </p:sp>
      <p:pic>
        <p:nvPicPr>
          <p:cNvPr id="755" name="Google Shape;755;p119"/>
          <p:cNvPicPr preferRelativeResize="0"/>
          <p:nvPr/>
        </p:nvPicPr>
        <p:blipFill>
          <a:blip r:embed="rId3">
            <a:alphaModFix/>
          </a:blip>
          <a:stretch>
            <a:fillRect/>
          </a:stretch>
        </p:blipFill>
        <p:spPr>
          <a:xfrm>
            <a:off x="152400" y="1170125"/>
            <a:ext cx="4762500" cy="3524250"/>
          </a:xfrm>
          <a:prstGeom prst="rect">
            <a:avLst/>
          </a:prstGeom>
          <a:noFill/>
          <a:ln>
            <a:noFill/>
          </a:ln>
        </p:spPr>
      </p:pic>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9" name="Shape 759"/>
        <p:cNvGrpSpPr/>
        <p:nvPr/>
      </p:nvGrpSpPr>
      <p:grpSpPr>
        <a:xfrm>
          <a:off x="0" y="0"/>
          <a:ext cx="0" cy="0"/>
          <a:chOff x="0" y="0"/>
          <a:chExt cx="0" cy="0"/>
        </a:xfrm>
      </p:grpSpPr>
      <p:sp>
        <p:nvSpPr>
          <p:cNvPr id="760" name="Google Shape;760;p1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CNN architectures</a:t>
            </a:r>
            <a:endParaRPr/>
          </a:p>
        </p:txBody>
      </p:sp>
      <p:pic>
        <p:nvPicPr>
          <p:cNvPr id="761" name="Google Shape;761;p120"/>
          <p:cNvPicPr preferRelativeResize="0"/>
          <p:nvPr/>
        </p:nvPicPr>
        <p:blipFill>
          <a:blip r:embed="rId3">
            <a:alphaModFix/>
          </a:blip>
          <a:stretch>
            <a:fillRect/>
          </a:stretch>
        </p:blipFill>
        <p:spPr>
          <a:xfrm>
            <a:off x="812325" y="1017725"/>
            <a:ext cx="6876034" cy="3820975"/>
          </a:xfrm>
          <a:prstGeom prst="rect">
            <a:avLst/>
          </a:prstGeom>
          <a:noFill/>
          <a:ln>
            <a:noFill/>
          </a:ln>
        </p:spPr>
      </p:pic>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5" name="Shape 765"/>
        <p:cNvGrpSpPr/>
        <p:nvPr/>
      </p:nvGrpSpPr>
      <p:grpSpPr>
        <a:xfrm>
          <a:off x="0" y="0"/>
          <a:ext cx="0" cy="0"/>
          <a:chOff x="0" y="0"/>
          <a:chExt cx="0" cy="0"/>
        </a:xfrm>
      </p:grpSpPr>
      <p:sp>
        <p:nvSpPr>
          <p:cNvPr id="766" name="Google Shape;766;p1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CNN architectures</a:t>
            </a:r>
            <a:endParaRPr/>
          </a:p>
        </p:txBody>
      </p:sp>
      <p:pic>
        <p:nvPicPr>
          <p:cNvPr id="767" name="Google Shape;767;p121"/>
          <p:cNvPicPr preferRelativeResize="0"/>
          <p:nvPr/>
        </p:nvPicPr>
        <p:blipFill>
          <a:blip r:embed="rId3">
            <a:alphaModFix/>
          </a:blip>
          <a:stretch>
            <a:fillRect/>
          </a:stretch>
        </p:blipFill>
        <p:spPr>
          <a:xfrm>
            <a:off x="443550" y="1017725"/>
            <a:ext cx="7357334" cy="38209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2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deep learning?</a:t>
            </a:r>
            <a:endParaRPr/>
          </a:p>
        </p:txBody>
      </p:sp>
      <p:pic>
        <p:nvPicPr>
          <p:cNvPr id="121" name="Google Shape;121;p23"/>
          <p:cNvPicPr preferRelativeResize="0"/>
          <p:nvPr/>
        </p:nvPicPr>
        <p:blipFill rotWithShape="1">
          <a:blip r:embed="rId3">
            <a:alphaModFix/>
          </a:blip>
          <a:srcRect b="0" l="0" r="0" t="0"/>
          <a:stretch/>
        </p:blipFill>
        <p:spPr>
          <a:xfrm>
            <a:off x="311695" y="1472075"/>
            <a:ext cx="7888450" cy="2665100"/>
          </a:xfrm>
          <a:prstGeom prst="rect">
            <a:avLst/>
          </a:prstGeom>
          <a:noFill/>
          <a:ln>
            <a:noFill/>
          </a:ln>
        </p:spPr>
      </p:pic>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1" name="Shape 771"/>
        <p:cNvGrpSpPr/>
        <p:nvPr/>
      </p:nvGrpSpPr>
      <p:grpSpPr>
        <a:xfrm>
          <a:off x="0" y="0"/>
          <a:ext cx="0" cy="0"/>
          <a:chOff x="0" y="0"/>
          <a:chExt cx="0" cy="0"/>
        </a:xfrm>
      </p:grpSpPr>
      <p:sp>
        <p:nvSpPr>
          <p:cNvPr id="772" name="Google Shape;772;p12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CNN architectures</a:t>
            </a:r>
            <a:endParaRPr/>
          </a:p>
        </p:txBody>
      </p:sp>
      <p:pic>
        <p:nvPicPr>
          <p:cNvPr id="773" name="Google Shape;773;p122"/>
          <p:cNvPicPr preferRelativeResize="0"/>
          <p:nvPr/>
        </p:nvPicPr>
        <p:blipFill>
          <a:blip r:embed="rId3">
            <a:alphaModFix/>
          </a:blip>
          <a:stretch>
            <a:fillRect/>
          </a:stretch>
        </p:blipFill>
        <p:spPr>
          <a:xfrm>
            <a:off x="311700" y="1286575"/>
            <a:ext cx="4419600" cy="2790825"/>
          </a:xfrm>
          <a:prstGeom prst="rect">
            <a:avLst/>
          </a:prstGeom>
          <a:noFill/>
          <a:ln>
            <a:noFill/>
          </a:ln>
        </p:spPr>
      </p:pic>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7" name="Shape 777"/>
        <p:cNvGrpSpPr/>
        <p:nvPr/>
      </p:nvGrpSpPr>
      <p:grpSpPr>
        <a:xfrm>
          <a:off x="0" y="0"/>
          <a:ext cx="0" cy="0"/>
          <a:chOff x="0" y="0"/>
          <a:chExt cx="0" cy="0"/>
        </a:xfrm>
      </p:grpSpPr>
      <p:sp>
        <p:nvSpPr>
          <p:cNvPr id="778" name="Google Shape;778;p12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CNN architectures</a:t>
            </a:r>
            <a:endParaRPr/>
          </a:p>
        </p:txBody>
      </p:sp>
      <p:pic>
        <p:nvPicPr>
          <p:cNvPr id="779" name="Google Shape;779;p123"/>
          <p:cNvPicPr preferRelativeResize="0"/>
          <p:nvPr/>
        </p:nvPicPr>
        <p:blipFill>
          <a:blip r:embed="rId3">
            <a:alphaModFix/>
          </a:blip>
          <a:stretch>
            <a:fillRect/>
          </a:stretch>
        </p:blipFill>
        <p:spPr>
          <a:xfrm>
            <a:off x="311700" y="1131300"/>
            <a:ext cx="7480185" cy="3820975"/>
          </a:xfrm>
          <a:prstGeom prst="rect">
            <a:avLst/>
          </a:prstGeom>
          <a:noFill/>
          <a:ln>
            <a:noFill/>
          </a:ln>
        </p:spPr>
      </p:pic>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3" name="Shape 783"/>
        <p:cNvGrpSpPr/>
        <p:nvPr/>
      </p:nvGrpSpPr>
      <p:grpSpPr>
        <a:xfrm>
          <a:off x="0" y="0"/>
          <a:ext cx="0" cy="0"/>
          <a:chOff x="0" y="0"/>
          <a:chExt cx="0" cy="0"/>
        </a:xfrm>
      </p:grpSpPr>
      <p:pic>
        <p:nvPicPr>
          <p:cNvPr id="784" name="Google Shape;784;p124"/>
          <p:cNvPicPr preferRelativeResize="0"/>
          <p:nvPr/>
        </p:nvPicPr>
        <p:blipFill>
          <a:blip r:embed="rId3">
            <a:alphaModFix/>
          </a:blip>
          <a:stretch>
            <a:fillRect/>
          </a:stretch>
        </p:blipFill>
        <p:spPr>
          <a:xfrm>
            <a:off x="152400" y="268850"/>
            <a:ext cx="8839200" cy="4389988"/>
          </a:xfrm>
          <a:prstGeom prst="rect">
            <a:avLst/>
          </a:prstGeom>
          <a:noFill/>
          <a:ln>
            <a:noFill/>
          </a:ln>
        </p:spPr>
      </p:pic>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8" name="Shape 788"/>
        <p:cNvGrpSpPr/>
        <p:nvPr/>
      </p:nvGrpSpPr>
      <p:grpSpPr>
        <a:xfrm>
          <a:off x="0" y="0"/>
          <a:ext cx="0" cy="0"/>
          <a:chOff x="0" y="0"/>
          <a:chExt cx="0" cy="0"/>
        </a:xfrm>
      </p:grpSpPr>
      <p:sp>
        <p:nvSpPr>
          <p:cNvPr id="789" name="Google Shape;789;p12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Normalizing images </a:t>
            </a:r>
            <a:endParaRPr/>
          </a:p>
        </p:txBody>
      </p:sp>
      <p:pic>
        <p:nvPicPr>
          <p:cNvPr id="790" name="Google Shape;790;p125"/>
          <p:cNvPicPr preferRelativeResize="0"/>
          <p:nvPr/>
        </p:nvPicPr>
        <p:blipFill>
          <a:blip r:embed="rId3">
            <a:alphaModFix/>
          </a:blip>
          <a:stretch>
            <a:fillRect/>
          </a:stretch>
        </p:blipFill>
        <p:spPr>
          <a:xfrm>
            <a:off x="311700" y="1403050"/>
            <a:ext cx="8382000" cy="1657350"/>
          </a:xfrm>
          <a:prstGeom prst="rect">
            <a:avLst/>
          </a:prstGeom>
          <a:noFill/>
          <a:ln>
            <a:noFill/>
          </a:ln>
        </p:spPr>
      </p:pic>
      <p:sp>
        <p:nvSpPr>
          <p:cNvPr id="791" name="Google Shape;791;p125"/>
          <p:cNvSpPr txBox="1"/>
          <p:nvPr/>
        </p:nvSpPr>
        <p:spPr>
          <a:xfrm>
            <a:off x="1023525" y="3396650"/>
            <a:ext cx="7344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hlinkClick r:id="rId4"/>
              </a:rPr>
              <a:t>https://pytorch.org/docs/stable/torchvision/transforms.html#transforms-on-torch-tensor</a:t>
            </a:r>
            <a:endParaRPr/>
          </a:p>
          <a:p>
            <a:pPr indent="0" lvl="0" marL="0" rtl="0" algn="l">
              <a:spcBef>
                <a:spcPts val="0"/>
              </a:spcBef>
              <a:spcAft>
                <a:spcPts val="0"/>
              </a:spcAft>
              <a:buNone/>
            </a:pPr>
            <a:r>
              <a:t/>
            </a:r>
            <a:endParaRPr/>
          </a:p>
        </p:txBody>
      </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5" name="Shape 795"/>
        <p:cNvGrpSpPr/>
        <p:nvPr/>
      </p:nvGrpSpPr>
      <p:grpSpPr>
        <a:xfrm>
          <a:off x="0" y="0"/>
          <a:ext cx="0" cy="0"/>
          <a:chOff x="0" y="0"/>
          <a:chExt cx="0" cy="0"/>
        </a:xfrm>
      </p:grpSpPr>
      <p:sp>
        <p:nvSpPr>
          <p:cNvPr id="796" name="Google Shape;796;p1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Images need to be resized for the GPU</a:t>
            </a:r>
            <a:endParaRPr/>
          </a:p>
        </p:txBody>
      </p:sp>
      <p:sp>
        <p:nvSpPr>
          <p:cNvPr id="797" name="Google Shape;797;p126"/>
          <p:cNvSpPr txBox="1"/>
          <p:nvPr/>
        </p:nvSpPr>
        <p:spPr>
          <a:xfrm>
            <a:off x="2796000" y="4793125"/>
            <a:ext cx="3132300" cy="39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3"/>
              </a:rPr>
              <a:t>https://docs.fast.ai/vision.augment</a:t>
            </a:r>
            <a:r>
              <a:rPr lang="en"/>
              <a:t> </a:t>
            </a:r>
            <a:endParaRPr/>
          </a:p>
        </p:txBody>
      </p:sp>
      <p:pic>
        <p:nvPicPr>
          <p:cNvPr id="798" name="Google Shape;798;p126"/>
          <p:cNvPicPr preferRelativeResize="0"/>
          <p:nvPr/>
        </p:nvPicPr>
        <p:blipFill>
          <a:blip r:embed="rId4">
            <a:alphaModFix/>
          </a:blip>
          <a:stretch>
            <a:fillRect/>
          </a:stretch>
        </p:blipFill>
        <p:spPr>
          <a:xfrm>
            <a:off x="250500" y="1233200"/>
            <a:ext cx="8058150" cy="3076575"/>
          </a:xfrm>
          <a:prstGeom prst="rect">
            <a:avLst/>
          </a:prstGeom>
          <a:noFill/>
          <a:ln>
            <a:noFill/>
          </a:ln>
        </p:spPr>
      </p:pic>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2" name="Shape 802"/>
        <p:cNvGrpSpPr/>
        <p:nvPr/>
      </p:nvGrpSpPr>
      <p:grpSpPr>
        <a:xfrm>
          <a:off x="0" y="0"/>
          <a:ext cx="0" cy="0"/>
          <a:chOff x="0" y="0"/>
          <a:chExt cx="0" cy="0"/>
        </a:xfrm>
      </p:grpSpPr>
      <p:sp>
        <p:nvSpPr>
          <p:cNvPr id="803" name="Google Shape;803;p12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augmentation</a:t>
            </a:r>
            <a:endParaRPr/>
          </a:p>
        </p:txBody>
      </p:sp>
      <p:pic>
        <p:nvPicPr>
          <p:cNvPr id="804" name="Google Shape;804;p127"/>
          <p:cNvPicPr preferRelativeResize="0"/>
          <p:nvPr/>
        </p:nvPicPr>
        <p:blipFill>
          <a:blip r:embed="rId3">
            <a:alphaModFix/>
          </a:blip>
          <a:stretch>
            <a:fillRect/>
          </a:stretch>
        </p:blipFill>
        <p:spPr>
          <a:xfrm>
            <a:off x="243500" y="1017725"/>
            <a:ext cx="7755358" cy="3820975"/>
          </a:xfrm>
          <a:prstGeom prst="rect">
            <a:avLst/>
          </a:prstGeom>
          <a:noFill/>
          <a:ln>
            <a:noFill/>
          </a:ln>
        </p:spPr>
      </p:pic>
      <p:sp>
        <p:nvSpPr>
          <p:cNvPr id="805" name="Google Shape;805;p127"/>
          <p:cNvSpPr txBox="1"/>
          <p:nvPr/>
        </p:nvSpPr>
        <p:spPr>
          <a:xfrm>
            <a:off x="2796000" y="4793125"/>
            <a:ext cx="3132300" cy="39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4"/>
              </a:rPr>
              <a:t>https://docs.fast.ai/vision.augment</a:t>
            </a:r>
            <a:r>
              <a:rPr lang="en"/>
              <a:t> </a:t>
            </a:r>
            <a:endParaRPr/>
          </a:p>
        </p:txBody>
      </p:sp>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9" name="Shape 809"/>
        <p:cNvGrpSpPr/>
        <p:nvPr/>
      </p:nvGrpSpPr>
      <p:grpSpPr>
        <a:xfrm>
          <a:off x="0" y="0"/>
          <a:ext cx="0" cy="0"/>
          <a:chOff x="0" y="0"/>
          <a:chExt cx="0" cy="0"/>
        </a:xfrm>
      </p:grpSpPr>
      <p:sp>
        <p:nvSpPr>
          <p:cNvPr id="810" name="Google Shape;810;p12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Augmentations composition in PyTorch</a:t>
            </a:r>
            <a:endParaRPr/>
          </a:p>
        </p:txBody>
      </p:sp>
      <p:pic>
        <p:nvPicPr>
          <p:cNvPr id="811" name="Google Shape;811;p128"/>
          <p:cNvPicPr preferRelativeResize="0"/>
          <p:nvPr/>
        </p:nvPicPr>
        <p:blipFill>
          <a:blip r:embed="rId3">
            <a:alphaModFix/>
          </a:blip>
          <a:stretch>
            <a:fillRect/>
          </a:stretch>
        </p:blipFill>
        <p:spPr>
          <a:xfrm>
            <a:off x="152400" y="1616525"/>
            <a:ext cx="8839201" cy="1675095"/>
          </a:xfrm>
          <a:prstGeom prst="rect">
            <a:avLst/>
          </a:prstGeom>
          <a:noFill/>
          <a:ln>
            <a:noFill/>
          </a:ln>
        </p:spPr>
      </p:pic>
      <p:sp>
        <p:nvSpPr>
          <p:cNvPr id="812" name="Google Shape;812;p128"/>
          <p:cNvSpPr txBox="1"/>
          <p:nvPr/>
        </p:nvSpPr>
        <p:spPr>
          <a:xfrm>
            <a:off x="928200" y="3449375"/>
            <a:ext cx="6434700" cy="615600"/>
          </a:xfrm>
          <a:prstGeom prst="rect">
            <a:avLst/>
          </a:prstGeom>
          <a:noFill/>
          <a:ln>
            <a:noFill/>
          </a:ln>
        </p:spPr>
        <p:txBody>
          <a:bodyPr anchorCtr="0" anchor="t" bIns="91425" lIns="91425" spcFirstLastPara="1" rIns="91425" wrap="square" tIns="91425">
            <a:spAutoFit/>
          </a:bodyPr>
          <a:lstStyle/>
          <a:p>
            <a:pPr indent="457200" lvl="0" marL="1371600" rtl="0" algn="l">
              <a:spcBef>
                <a:spcPts val="0"/>
              </a:spcBef>
              <a:spcAft>
                <a:spcPts val="0"/>
              </a:spcAft>
              <a:buNone/>
            </a:pPr>
            <a:r>
              <a:rPr lang="en" u="sng">
                <a:solidFill>
                  <a:schemeClr val="hlink"/>
                </a:solidFill>
                <a:hlinkClick r:id="rId4"/>
              </a:rPr>
              <a:t>https://sparrow.dev/torchvision-transforms/</a:t>
            </a:r>
            <a:endParaRPr/>
          </a:p>
          <a:p>
            <a:pPr indent="0" lvl="0" marL="0" rtl="0" algn="l">
              <a:spcBef>
                <a:spcPts val="0"/>
              </a:spcBef>
              <a:spcAft>
                <a:spcPts val="0"/>
              </a:spcAft>
              <a:buNone/>
            </a:pPr>
            <a:r>
              <a:t/>
            </a:r>
            <a:endParaRPr/>
          </a:p>
        </p:txBody>
      </p:sp>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6" name="Shape 816"/>
        <p:cNvGrpSpPr/>
        <p:nvPr/>
      </p:nvGrpSpPr>
      <p:grpSpPr>
        <a:xfrm>
          <a:off x="0" y="0"/>
          <a:ext cx="0" cy="0"/>
          <a:chOff x="0" y="0"/>
          <a:chExt cx="0" cy="0"/>
        </a:xfrm>
      </p:grpSpPr>
      <p:sp>
        <p:nvSpPr>
          <p:cNvPr id="817" name="Google Shape;817;p12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Practice: loading image data</a:t>
            </a:r>
            <a:endParaRPr/>
          </a:p>
        </p:txBody>
      </p:sp>
      <p:sp>
        <p:nvSpPr>
          <p:cNvPr id="818" name="Google Shape;818;p12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u="sng">
                <a:solidFill>
                  <a:schemeClr val="hlink"/>
                </a:solidFill>
                <a:hlinkClick r:id="rId3"/>
              </a:rPr>
              <a:t>Notebook</a:t>
            </a:r>
            <a:endParaRPr/>
          </a:p>
          <a:p>
            <a:pPr indent="-342900" lvl="0" marL="457200" rtl="0" algn="l">
              <a:spcBef>
                <a:spcPts val="0"/>
              </a:spcBef>
              <a:spcAft>
                <a:spcPts val="0"/>
              </a:spcAft>
              <a:buSzPts val="1800"/>
              <a:buChar char="●"/>
            </a:pPr>
            <a:r>
              <a:rPr lang="en" u="sng">
                <a:solidFill>
                  <a:schemeClr val="hlink"/>
                </a:solidFill>
                <a:hlinkClick r:id="rId4"/>
              </a:rPr>
              <a:t>Solutions</a:t>
            </a:r>
            <a:endParaRPr/>
          </a:p>
          <a:p>
            <a:pPr indent="0" lvl="0" marL="0" rtl="0" algn="l">
              <a:spcBef>
                <a:spcPts val="1600"/>
              </a:spcBef>
              <a:spcAft>
                <a:spcPts val="0"/>
              </a:spcAft>
              <a:buNone/>
            </a:pPr>
            <a:r>
              <a:rPr lang="en"/>
              <a:t>Questions:</a:t>
            </a:r>
            <a:endParaRPr/>
          </a:p>
          <a:p>
            <a:pPr indent="-342900" lvl="0" marL="457200" rtl="0" algn="l">
              <a:spcBef>
                <a:spcPts val="1600"/>
              </a:spcBef>
              <a:spcAft>
                <a:spcPts val="0"/>
              </a:spcAft>
              <a:buSzPts val="1800"/>
              <a:buChar char="●"/>
            </a:pPr>
            <a:r>
              <a:rPr lang="en"/>
              <a:t> Why are we using different means and standard deviations to normalize each image channel? </a:t>
            </a:r>
            <a:endParaRPr/>
          </a:p>
          <a:p>
            <a:pPr indent="-342900" lvl="0" marL="457200" rtl="0" algn="l">
              <a:spcBef>
                <a:spcPts val="0"/>
              </a:spcBef>
              <a:spcAft>
                <a:spcPts val="0"/>
              </a:spcAft>
              <a:buSzPts val="1800"/>
              <a:buChar char="●"/>
            </a:pPr>
            <a:r>
              <a:rPr lang="en"/>
              <a:t>How are we changing the dimensions of the input images before feeding them to the network?</a:t>
            </a:r>
            <a:endParaRPr/>
          </a:p>
          <a:p>
            <a:pPr indent="-342900" lvl="0" marL="457200" rtl="0" algn="l">
              <a:spcBef>
                <a:spcPts val="0"/>
              </a:spcBef>
              <a:spcAft>
                <a:spcPts val="0"/>
              </a:spcAft>
              <a:buSzPts val="1800"/>
              <a:buChar char="●"/>
            </a:pPr>
            <a:r>
              <a:rPr lang="en"/>
              <a:t>What is the effect of calling Resize before CenterCrop?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2" name="Shape 822"/>
        <p:cNvGrpSpPr/>
        <p:nvPr/>
      </p:nvGrpSpPr>
      <p:grpSpPr>
        <a:xfrm>
          <a:off x="0" y="0"/>
          <a:ext cx="0" cy="0"/>
          <a:chOff x="0" y="0"/>
          <a:chExt cx="0" cy="0"/>
        </a:xfrm>
      </p:grpSpPr>
      <p:sp>
        <p:nvSpPr>
          <p:cNvPr id="823" name="Google Shape;823;p13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Understanding architecture diagrams: LeNet</a:t>
            </a:r>
            <a:endParaRPr/>
          </a:p>
        </p:txBody>
      </p:sp>
      <p:pic>
        <p:nvPicPr>
          <p:cNvPr id="824" name="Google Shape;824;p130"/>
          <p:cNvPicPr preferRelativeResize="0"/>
          <p:nvPr/>
        </p:nvPicPr>
        <p:blipFill>
          <a:blip r:embed="rId3">
            <a:alphaModFix/>
          </a:blip>
          <a:stretch>
            <a:fillRect/>
          </a:stretch>
        </p:blipFill>
        <p:spPr>
          <a:xfrm>
            <a:off x="311700" y="1260713"/>
            <a:ext cx="8839200" cy="2622076"/>
          </a:xfrm>
          <a:prstGeom prst="rect">
            <a:avLst/>
          </a:prstGeom>
          <a:noFill/>
          <a:ln>
            <a:noFill/>
          </a:ln>
        </p:spPr>
      </p:pic>
      <p:sp>
        <p:nvSpPr>
          <p:cNvPr id="825" name="Google Shape;825;p130"/>
          <p:cNvSpPr txBox="1"/>
          <p:nvPr/>
        </p:nvSpPr>
        <p:spPr>
          <a:xfrm>
            <a:off x="619250" y="3949925"/>
            <a:ext cx="8071200" cy="264000"/>
          </a:xfrm>
          <a:prstGeom prst="rect">
            <a:avLst/>
          </a:prstGeom>
          <a:noFill/>
          <a:ln>
            <a:noFill/>
          </a:ln>
        </p:spPr>
        <p:txBody>
          <a:bodyPr anchorCtr="0" anchor="t" bIns="91425" lIns="91425" spcFirstLastPara="1" rIns="91425" wrap="square" tIns="91425">
            <a:noAutofit/>
          </a:bodyPr>
          <a:lstStyle/>
          <a:p>
            <a:pPr indent="0" lvl="0" marL="914400" rtl="0" algn="l">
              <a:spcBef>
                <a:spcPts val="0"/>
              </a:spcBef>
              <a:spcAft>
                <a:spcPts val="0"/>
              </a:spcAft>
              <a:buNone/>
            </a:pPr>
            <a:r>
              <a:t/>
            </a:r>
            <a:endParaRPr/>
          </a:p>
          <a:p>
            <a:pPr indent="0" lvl="0" marL="914400" rtl="0" algn="l">
              <a:spcBef>
                <a:spcPts val="0"/>
              </a:spcBef>
              <a:spcAft>
                <a:spcPts val="0"/>
              </a:spcAft>
              <a:buNone/>
            </a:pPr>
            <a:r>
              <a:t/>
            </a:r>
            <a:endParaRPr/>
          </a:p>
          <a:p>
            <a:pPr indent="0" lvl="0" marL="914400" rtl="0" algn="l">
              <a:spcBef>
                <a:spcPts val="0"/>
              </a:spcBef>
              <a:spcAft>
                <a:spcPts val="0"/>
              </a:spcAft>
              <a:buNone/>
            </a:pPr>
            <a:r>
              <a:t/>
            </a:r>
            <a:endParaRPr/>
          </a:p>
          <a:p>
            <a:pPr indent="0" lvl="0" marL="914400" rtl="0" algn="l">
              <a:spcBef>
                <a:spcPts val="0"/>
              </a:spcBef>
              <a:spcAft>
                <a:spcPts val="0"/>
              </a:spcAft>
              <a:buNone/>
            </a:pPr>
            <a:r>
              <a:t/>
            </a:r>
            <a:endParaRPr/>
          </a:p>
        </p:txBody>
      </p:sp>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9" name="Shape 829"/>
        <p:cNvGrpSpPr/>
        <p:nvPr/>
      </p:nvGrpSpPr>
      <p:grpSpPr>
        <a:xfrm>
          <a:off x="0" y="0"/>
          <a:ext cx="0" cy="0"/>
          <a:chOff x="0" y="0"/>
          <a:chExt cx="0" cy="0"/>
        </a:xfrm>
      </p:grpSpPr>
      <p:sp>
        <p:nvSpPr>
          <p:cNvPr id="830" name="Google Shape;830;p13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Understanding architecture diagrams: AlexNet</a:t>
            </a:r>
            <a:endParaRPr/>
          </a:p>
        </p:txBody>
      </p:sp>
      <p:sp>
        <p:nvSpPr>
          <p:cNvPr id="831" name="Google Shape;831;p131"/>
          <p:cNvSpPr txBox="1"/>
          <p:nvPr/>
        </p:nvSpPr>
        <p:spPr>
          <a:xfrm>
            <a:off x="619250" y="3949925"/>
            <a:ext cx="8071200" cy="264000"/>
          </a:xfrm>
          <a:prstGeom prst="rect">
            <a:avLst/>
          </a:prstGeom>
          <a:noFill/>
          <a:ln>
            <a:noFill/>
          </a:ln>
        </p:spPr>
        <p:txBody>
          <a:bodyPr anchorCtr="0" anchor="t" bIns="91425" lIns="91425" spcFirstLastPara="1" rIns="91425" wrap="square" tIns="91425">
            <a:noAutofit/>
          </a:bodyPr>
          <a:lstStyle/>
          <a:p>
            <a:pPr indent="0" lvl="0" marL="914400" rtl="0" algn="l">
              <a:spcBef>
                <a:spcPts val="0"/>
              </a:spcBef>
              <a:spcAft>
                <a:spcPts val="0"/>
              </a:spcAft>
              <a:buNone/>
            </a:pPr>
            <a:r>
              <a:t/>
            </a:r>
            <a:endParaRPr/>
          </a:p>
          <a:p>
            <a:pPr indent="0" lvl="0" marL="914400" rtl="0" algn="l">
              <a:spcBef>
                <a:spcPts val="0"/>
              </a:spcBef>
              <a:spcAft>
                <a:spcPts val="0"/>
              </a:spcAft>
              <a:buNone/>
            </a:pPr>
            <a:r>
              <a:t/>
            </a:r>
            <a:endParaRPr/>
          </a:p>
          <a:p>
            <a:pPr indent="0" lvl="0" marL="914400" rtl="0" algn="l">
              <a:spcBef>
                <a:spcPts val="0"/>
              </a:spcBef>
              <a:spcAft>
                <a:spcPts val="0"/>
              </a:spcAft>
              <a:buNone/>
            </a:pPr>
            <a:r>
              <a:t/>
            </a:r>
            <a:endParaRPr/>
          </a:p>
          <a:p>
            <a:pPr indent="0" lvl="0" marL="914400" rtl="0" algn="l">
              <a:spcBef>
                <a:spcPts val="0"/>
              </a:spcBef>
              <a:spcAft>
                <a:spcPts val="0"/>
              </a:spcAft>
              <a:buNone/>
            </a:pPr>
            <a:r>
              <a:t/>
            </a:r>
            <a:endParaRPr/>
          </a:p>
        </p:txBody>
      </p:sp>
      <p:pic>
        <p:nvPicPr>
          <p:cNvPr id="832" name="Google Shape;832;p131"/>
          <p:cNvPicPr preferRelativeResize="0"/>
          <p:nvPr/>
        </p:nvPicPr>
        <p:blipFill>
          <a:blip r:embed="rId3">
            <a:alphaModFix/>
          </a:blip>
          <a:stretch>
            <a:fillRect/>
          </a:stretch>
        </p:blipFill>
        <p:spPr>
          <a:xfrm>
            <a:off x="415825" y="1128475"/>
            <a:ext cx="7067925" cy="346050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2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Stir the pile </a:t>
            </a:r>
            <a:endParaRPr/>
          </a:p>
        </p:txBody>
      </p:sp>
      <p:pic>
        <p:nvPicPr>
          <p:cNvPr id="127" name="Google Shape;127;p24"/>
          <p:cNvPicPr preferRelativeResize="0"/>
          <p:nvPr/>
        </p:nvPicPr>
        <p:blipFill>
          <a:blip r:embed="rId3">
            <a:alphaModFix/>
          </a:blip>
          <a:stretch>
            <a:fillRect/>
          </a:stretch>
        </p:blipFill>
        <p:spPr>
          <a:xfrm>
            <a:off x="2628900" y="1132025"/>
            <a:ext cx="3229115" cy="3820975"/>
          </a:xfrm>
          <a:prstGeom prst="rect">
            <a:avLst/>
          </a:prstGeom>
          <a:noFill/>
          <a:ln>
            <a:noFill/>
          </a:ln>
        </p:spPr>
      </p:pic>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6" name="Shape 836"/>
        <p:cNvGrpSpPr/>
        <p:nvPr/>
      </p:nvGrpSpPr>
      <p:grpSpPr>
        <a:xfrm>
          <a:off x="0" y="0"/>
          <a:ext cx="0" cy="0"/>
          <a:chOff x="0" y="0"/>
          <a:chExt cx="0" cy="0"/>
        </a:xfrm>
      </p:grpSpPr>
      <p:sp>
        <p:nvSpPr>
          <p:cNvPr id="837" name="Google Shape;837;p13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Transfer learning</a:t>
            </a:r>
            <a:endParaRPr/>
          </a:p>
        </p:txBody>
      </p:sp>
      <p:sp>
        <p:nvSpPr>
          <p:cNvPr id="838" name="Google Shape;838;p13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Using a pretrained model for a task different to what it was originally trained on is called </a:t>
            </a:r>
            <a:r>
              <a:rPr i="1" lang="en"/>
              <a:t>transfer learning</a:t>
            </a:r>
            <a:endParaRPr i="1"/>
          </a:p>
          <a:p>
            <a:pPr indent="0" lvl="0" marL="0" rtl="0" algn="l">
              <a:spcBef>
                <a:spcPts val="1600"/>
              </a:spcBef>
              <a:spcAft>
                <a:spcPts val="0"/>
              </a:spcAft>
              <a:buNone/>
            </a:pPr>
            <a:r>
              <a:t/>
            </a:r>
            <a:endParaRPr/>
          </a:p>
          <a:p>
            <a:pPr indent="0" lvl="0" marL="0" rtl="0" algn="l">
              <a:spcBef>
                <a:spcPts val="1600"/>
              </a:spcBef>
              <a:spcAft>
                <a:spcPts val="0"/>
              </a:spcAft>
              <a:buNone/>
            </a:pPr>
            <a:r>
              <a:rPr lang="en"/>
              <a:t>ImageNet is the single most important dataset in computer vision, it contains 1.3 million labeled images of a thousand categories and has been used to benchmark classification models during the last decade. Most popular models have been pretrained and published on ImageNet</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2" name="Shape 842"/>
        <p:cNvGrpSpPr/>
        <p:nvPr/>
      </p:nvGrpSpPr>
      <p:grpSpPr>
        <a:xfrm>
          <a:off x="0" y="0"/>
          <a:ext cx="0" cy="0"/>
          <a:chOff x="0" y="0"/>
          <a:chExt cx="0" cy="0"/>
        </a:xfrm>
      </p:grpSpPr>
      <p:sp>
        <p:nvSpPr>
          <p:cNvPr id="843" name="Google Shape;843;p13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a pretrained network already knows</a:t>
            </a:r>
            <a:endParaRPr/>
          </a:p>
        </p:txBody>
      </p:sp>
      <p:pic>
        <p:nvPicPr>
          <p:cNvPr id="844" name="Google Shape;844;p133"/>
          <p:cNvPicPr preferRelativeResize="0"/>
          <p:nvPr/>
        </p:nvPicPr>
        <p:blipFill>
          <a:blip r:embed="rId3">
            <a:alphaModFix/>
          </a:blip>
          <a:stretch>
            <a:fillRect/>
          </a:stretch>
        </p:blipFill>
        <p:spPr>
          <a:xfrm>
            <a:off x="152400" y="1170125"/>
            <a:ext cx="8839201" cy="3092212"/>
          </a:xfrm>
          <a:prstGeom prst="rect">
            <a:avLst/>
          </a:prstGeom>
          <a:noFill/>
          <a:ln>
            <a:noFill/>
          </a:ln>
        </p:spPr>
      </p:pic>
      <p:sp>
        <p:nvSpPr>
          <p:cNvPr id="845" name="Google Shape;845;p133"/>
          <p:cNvSpPr txBox="1"/>
          <p:nvPr/>
        </p:nvSpPr>
        <p:spPr>
          <a:xfrm>
            <a:off x="2639900" y="4592850"/>
            <a:ext cx="6613200" cy="77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4"/>
              </a:rPr>
              <a:t>https://arxiv.org/pdf/1311.2901.pdf</a:t>
            </a:r>
            <a:endParaRPr/>
          </a:p>
          <a:p>
            <a:pPr indent="0" lvl="0" marL="0" rtl="0" algn="l">
              <a:spcBef>
                <a:spcPts val="0"/>
              </a:spcBef>
              <a:spcAft>
                <a:spcPts val="0"/>
              </a:spcAft>
              <a:buNone/>
            </a:pPr>
            <a:r>
              <a:t/>
            </a:r>
            <a:endParaRPr/>
          </a:p>
        </p:txBody>
      </p:sp>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9" name="Shape 849"/>
        <p:cNvGrpSpPr/>
        <p:nvPr/>
      </p:nvGrpSpPr>
      <p:grpSpPr>
        <a:xfrm>
          <a:off x="0" y="0"/>
          <a:ext cx="0" cy="0"/>
          <a:chOff x="0" y="0"/>
          <a:chExt cx="0" cy="0"/>
        </a:xfrm>
      </p:grpSpPr>
      <p:sp>
        <p:nvSpPr>
          <p:cNvPr id="850" name="Google Shape;850;p13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a pretrained network already knows</a:t>
            </a:r>
            <a:endParaRPr/>
          </a:p>
        </p:txBody>
      </p:sp>
      <p:pic>
        <p:nvPicPr>
          <p:cNvPr id="851" name="Google Shape;851;p134"/>
          <p:cNvPicPr preferRelativeResize="0"/>
          <p:nvPr/>
        </p:nvPicPr>
        <p:blipFill>
          <a:blip r:embed="rId3">
            <a:alphaModFix/>
          </a:blip>
          <a:stretch>
            <a:fillRect/>
          </a:stretch>
        </p:blipFill>
        <p:spPr>
          <a:xfrm>
            <a:off x="311700" y="1112725"/>
            <a:ext cx="5939179" cy="3820975"/>
          </a:xfrm>
          <a:prstGeom prst="rect">
            <a:avLst/>
          </a:prstGeom>
          <a:noFill/>
          <a:ln>
            <a:noFill/>
          </a:ln>
        </p:spPr>
      </p:pic>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5" name="Shape 855"/>
        <p:cNvGrpSpPr/>
        <p:nvPr/>
      </p:nvGrpSpPr>
      <p:grpSpPr>
        <a:xfrm>
          <a:off x="0" y="0"/>
          <a:ext cx="0" cy="0"/>
          <a:chOff x="0" y="0"/>
          <a:chExt cx="0" cy="0"/>
        </a:xfrm>
      </p:grpSpPr>
      <p:sp>
        <p:nvSpPr>
          <p:cNvPr id="856" name="Google Shape;856;p13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a pretrained network already knows</a:t>
            </a:r>
            <a:endParaRPr/>
          </a:p>
        </p:txBody>
      </p:sp>
      <p:pic>
        <p:nvPicPr>
          <p:cNvPr id="857" name="Google Shape;857;p135"/>
          <p:cNvPicPr preferRelativeResize="0"/>
          <p:nvPr/>
        </p:nvPicPr>
        <p:blipFill>
          <a:blip r:embed="rId3">
            <a:alphaModFix/>
          </a:blip>
          <a:stretch>
            <a:fillRect/>
          </a:stretch>
        </p:blipFill>
        <p:spPr>
          <a:xfrm>
            <a:off x="152400" y="1170125"/>
            <a:ext cx="8839198" cy="3220125"/>
          </a:xfrm>
          <a:prstGeom prst="rect">
            <a:avLst/>
          </a:prstGeom>
          <a:noFill/>
          <a:ln>
            <a:noFill/>
          </a:ln>
        </p:spPr>
      </p:pic>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1" name="Shape 861"/>
        <p:cNvGrpSpPr/>
        <p:nvPr/>
      </p:nvGrpSpPr>
      <p:grpSpPr>
        <a:xfrm>
          <a:off x="0" y="0"/>
          <a:ext cx="0" cy="0"/>
          <a:chOff x="0" y="0"/>
          <a:chExt cx="0" cy="0"/>
        </a:xfrm>
      </p:grpSpPr>
      <p:sp>
        <p:nvSpPr>
          <p:cNvPr id="862" name="Google Shape;862;p13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a pretrained network already knows</a:t>
            </a:r>
            <a:endParaRPr/>
          </a:p>
        </p:txBody>
      </p:sp>
      <p:pic>
        <p:nvPicPr>
          <p:cNvPr id="863" name="Google Shape;863;p136"/>
          <p:cNvPicPr preferRelativeResize="0"/>
          <p:nvPr/>
        </p:nvPicPr>
        <p:blipFill>
          <a:blip r:embed="rId3">
            <a:alphaModFix/>
          </a:blip>
          <a:stretch>
            <a:fillRect/>
          </a:stretch>
        </p:blipFill>
        <p:spPr>
          <a:xfrm>
            <a:off x="382025" y="1147175"/>
            <a:ext cx="6257210" cy="3820975"/>
          </a:xfrm>
          <a:prstGeom prst="rect">
            <a:avLst/>
          </a:prstGeom>
          <a:noFill/>
          <a:ln>
            <a:noFill/>
          </a:ln>
        </p:spPr>
      </p:pic>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7" name="Shape 867"/>
        <p:cNvGrpSpPr/>
        <p:nvPr/>
      </p:nvGrpSpPr>
      <p:grpSpPr>
        <a:xfrm>
          <a:off x="0" y="0"/>
          <a:ext cx="0" cy="0"/>
          <a:chOff x="0" y="0"/>
          <a:chExt cx="0" cy="0"/>
        </a:xfrm>
      </p:grpSpPr>
      <p:sp>
        <p:nvSpPr>
          <p:cNvPr id="868" name="Google Shape;868;p13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a pretrained network already knows</a:t>
            </a:r>
            <a:endParaRPr/>
          </a:p>
        </p:txBody>
      </p:sp>
      <p:pic>
        <p:nvPicPr>
          <p:cNvPr id="869" name="Google Shape;869;p137"/>
          <p:cNvPicPr preferRelativeResize="0"/>
          <p:nvPr/>
        </p:nvPicPr>
        <p:blipFill>
          <a:blip r:embed="rId3">
            <a:alphaModFix/>
          </a:blip>
          <a:stretch>
            <a:fillRect/>
          </a:stretch>
        </p:blipFill>
        <p:spPr>
          <a:xfrm>
            <a:off x="1045225" y="1337100"/>
            <a:ext cx="4752999" cy="2994101"/>
          </a:xfrm>
          <a:prstGeom prst="rect">
            <a:avLst/>
          </a:prstGeom>
          <a:noFill/>
          <a:ln>
            <a:noFill/>
          </a:ln>
        </p:spPr>
      </p:pic>
      <p:sp>
        <p:nvSpPr>
          <p:cNvPr id="870" name="Google Shape;870;p137"/>
          <p:cNvSpPr txBox="1"/>
          <p:nvPr/>
        </p:nvSpPr>
        <p:spPr>
          <a:xfrm>
            <a:off x="577100" y="4580625"/>
            <a:ext cx="6482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          </a:t>
            </a:r>
            <a:r>
              <a:rPr lang="en" u="sng">
                <a:solidFill>
                  <a:schemeClr val="hlink"/>
                </a:solidFill>
                <a:hlinkClick r:id="rId4"/>
              </a:rPr>
              <a:t>Visualizing the layers of an Alexnet trained on Imagenet</a:t>
            </a:r>
            <a:endParaRPr/>
          </a:p>
        </p:txBody>
      </p:sp>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4" name="Shape 874"/>
        <p:cNvGrpSpPr/>
        <p:nvPr/>
      </p:nvGrpSpPr>
      <p:grpSpPr>
        <a:xfrm>
          <a:off x="0" y="0"/>
          <a:ext cx="0" cy="0"/>
          <a:chOff x="0" y="0"/>
          <a:chExt cx="0" cy="0"/>
        </a:xfrm>
      </p:grpSpPr>
      <p:sp>
        <p:nvSpPr>
          <p:cNvPr id="875" name="Google Shape;875;p138"/>
          <p:cNvSpPr txBox="1"/>
          <p:nvPr>
            <p:ph type="title"/>
          </p:nvPr>
        </p:nvSpPr>
        <p:spPr>
          <a:xfrm>
            <a:off x="311700" y="387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sz="3200"/>
              <a:t>Resnet</a:t>
            </a:r>
            <a:endParaRPr sz="3200"/>
          </a:p>
        </p:txBody>
      </p:sp>
      <p:pic>
        <p:nvPicPr>
          <p:cNvPr id="876" name="Google Shape;876;p138"/>
          <p:cNvPicPr preferRelativeResize="0"/>
          <p:nvPr/>
        </p:nvPicPr>
        <p:blipFill rotWithShape="1">
          <a:blip r:embed="rId3">
            <a:alphaModFix/>
          </a:blip>
          <a:srcRect b="0" l="0" r="0" t="0"/>
          <a:stretch/>
        </p:blipFill>
        <p:spPr>
          <a:xfrm>
            <a:off x="437800" y="1027125"/>
            <a:ext cx="7092987" cy="3878977"/>
          </a:xfrm>
          <a:prstGeom prst="rect">
            <a:avLst/>
          </a:prstGeom>
          <a:noFill/>
          <a:ln>
            <a:noFill/>
          </a:ln>
        </p:spPr>
      </p:pic>
      <p:sp>
        <p:nvSpPr>
          <p:cNvPr id="877" name="Google Shape;877;p13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1" name="Shape 881"/>
        <p:cNvGrpSpPr/>
        <p:nvPr/>
      </p:nvGrpSpPr>
      <p:grpSpPr>
        <a:xfrm>
          <a:off x="0" y="0"/>
          <a:ext cx="0" cy="0"/>
          <a:chOff x="0" y="0"/>
          <a:chExt cx="0" cy="0"/>
        </a:xfrm>
      </p:grpSpPr>
      <p:sp>
        <p:nvSpPr>
          <p:cNvPr id="882" name="Google Shape;882;p13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Densenet</a:t>
            </a:r>
            <a:endParaRPr/>
          </a:p>
        </p:txBody>
      </p:sp>
      <p:pic>
        <p:nvPicPr>
          <p:cNvPr id="883" name="Google Shape;883;p139"/>
          <p:cNvPicPr preferRelativeResize="0"/>
          <p:nvPr/>
        </p:nvPicPr>
        <p:blipFill>
          <a:blip r:embed="rId3">
            <a:alphaModFix/>
          </a:blip>
          <a:stretch>
            <a:fillRect/>
          </a:stretch>
        </p:blipFill>
        <p:spPr>
          <a:xfrm>
            <a:off x="311700" y="1626438"/>
            <a:ext cx="8520601" cy="1890624"/>
          </a:xfrm>
          <a:prstGeom prst="rect">
            <a:avLst/>
          </a:prstGeom>
          <a:noFill/>
          <a:ln>
            <a:noFill/>
          </a:ln>
        </p:spPr>
      </p:pic>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7" name="Shape 887"/>
        <p:cNvGrpSpPr/>
        <p:nvPr/>
      </p:nvGrpSpPr>
      <p:grpSpPr>
        <a:xfrm>
          <a:off x="0" y="0"/>
          <a:ext cx="0" cy="0"/>
          <a:chOff x="0" y="0"/>
          <a:chExt cx="0" cy="0"/>
        </a:xfrm>
      </p:grpSpPr>
      <p:sp>
        <p:nvSpPr>
          <p:cNvPr id="888" name="Google Shape;888;p14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Building a dogs vs cats image classifier</a:t>
            </a:r>
            <a:endParaRPr/>
          </a:p>
        </p:txBody>
      </p:sp>
      <p:pic>
        <p:nvPicPr>
          <p:cNvPr id="889" name="Google Shape;889;p140"/>
          <p:cNvPicPr preferRelativeResize="0"/>
          <p:nvPr/>
        </p:nvPicPr>
        <p:blipFill>
          <a:blip r:embed="rId3">
            <a:alphaModFix/>
          </a:blip>
          <a:stretch>
            <a:fillRect/>
          </a:stretch>
        </p:blipFill>
        <p:spPr>
          <a:xfrm>
            <a:off x="152400" y="1170125"/>
            <a:ext cx="8839201" cy="2623204"/>
          </a:xfrm>
          <a:prstGeom prst="rect">
            <a:avLst/>
          </a:prstGeom>
          <a:noFill/>
          <a:ln>
            <a:noFill/>
          </a:ln>
        </p:spPr>
      </p:pic>
      <p:sp>
        <p:nvSpPr>
          <p:cNvPr id="890" name="Google Shape;890;p140"/>
          <p:cNvSpPr txBox="1"/>
          <p:nvPr/>
        </p:nvSpPr>
        <p:spPr>
          <a:xfrm>
            <a:off x="1334075" y="3998350"/>
            <a:ext cx="6444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                          </a:t>
            </a:r>
            <a:r>
              <a:rPr lang="en" u="sng">
                <a:solidFill>
                  <a:schemeClr val="hlink"/>
                </a:solidFill>
                <a:hlinkClick r:id="rId4"/>
              </a:rPr>
              <a:t>https://www.kaggle.com/c/dogs-vs-cats/</a:t>
            </a:r>
            <a:endParaRPr/>
          </a:p>
          <a:p>
            <a:pPr indent="0" lvl="0" marL="0" rtl="0" algn="l">
              <a:spcBef>
                <a:spcPts val="0"/>
              </a:spcBef>
              <a:spcAft>
                <a:spcPts val="0"/>
              </a:spcAft>
              <a:buNone/>
            </a:pPr>
            <a:r>
              <a:t/>
            </a:r>
            <a:endParaRPr/>
          </a:p>
        </p:txBody>
      </p:sp>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4" name="Shape 894"/>
        <p:cNvGrpSpPr/>
        <p:nvPr/>
      </p:nvGrpSpPr>
      <p:grpSpPr>
        <a:xfrm>
          <a:off x="0" y="0"/>
          <a:ext cx="0" cy="0"/>
          <a:chOff x="0" y="0"/>
          <a:chExt cx="0" cy="0"/>
        </a:xfrm>
      </p:grpSpPr>
      <p:sp>
        <p:nvSpPr>
          <p:cNvPr id="895" name="Google Shape;895;p14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Practice: transfer learning </a:t>
            </a:r>
            <a:endParaRPr/>
          </a:p>
        </p:txBody>
      </p:sp>
      <p:sp>
        <p:nvSpPr>
          <p:cNvPr id="896" name="Google Shape;896;p14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u="sng">
                <a:solidFill>
                  <a:schemeClr val="hlink"/>
                </a:solidFill>
                <a:hlinkClick r:id="rId3"/>
              </a:rPr>
              <a:t>Notebook</a:t>
            </a:r>
            <a:endParaRPr/>
          </a:p>
          <a:p>
            <a:pPr indent="-342900" lvl="0" marL="457200" rtl="0" algn="l">
              <a:spcBef>
                <a:spcPts val="0"/>
              </a:spcBef>
              <a:spcAft>
                <a:spcPts val="0"/>
              </a:spcAft>
              <a:buSzPts val="1800"/>
              <a:buChar char="●"/>
            </a:pPr>
            <a:r>
              <a:rPr lang="en" u="sng">
                <a:solidFill>
                  <a:schemeClr val="hlink"/>
                </a:solidFill>
                <a:hlinkClick r:id="rId4"/>
              </a:rPr>
              <a:t>Solution</a:t>
            </a:r>
            <a:r>
              <a:rPr lang="en"/>
              <a:t> with Resnet</a:t>
            </a:r>
            <a:endParaRPr/>
          </a:p>
          <a:p>
            <a:pPr indent="-342900" lvl="0" marL="457200" rtl="0" algn="l">
              <a:spcBef>
                <a:spcPts val="0"/>
              </a:spcBef>
              <a:spcAft>
                <a:spcPts val="0"/>
              </a:spcAft>
              <a:buSzPts val="1800"/>
              <a:buChar char="●"/>
            </a:pPr>
            <a:r>
              <a:rPr lang="en" u="sng">
                <a:solidFill>
                  <a:schemeClr val="hlink"/>
                </a:solidFill>
                <a:hlinkClick r:id="rId5"/>
              </a:rPr>
              <a:t>Solution</a:t>
            </a:r>
            <a:r>
              <a:rPr lang="en"/>
              <a:t> with Densenet</a:t>
            </a:r>
            <a:endParaRPr/>
          </a:p>
          <a:p>
            <a:pPr indent="0" lvl="0" marL="0" rtl="0" algn="l">
              <a:spcBef>
                <a:spcPts val="1600"/>
              </a:spcBef>
              <a:spcAft>
                <a:spcPts val="0"/>
              </a:spcAft>
              <a:buNone/>
            </a:pPr>
            <a:r>
              <a:t/>
            </a:r>
            <a:endParaRPr/>
          </a:p>
          <a:p>
            <a:pPr indent="-342900" lvl="0" marL="457200" rtl="0" algn="l">
              <a:spcBef>
                <a:spcPts val="1600"/>
              </a:spcBef>
              <a:spcAft>
                <a:spcPts val="0"/>
              </a:spcAft>
              <a:buSzPts val="1800"/>
              <a:buChar char="●"/>
            </a:pPr>
            <a:r>
              <a:rPr lang="en"/>
              <a:t>Why do we need to explore the model architecture before defining our own final layers?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2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Different network architectures represent different ways to ‘stir the pile’ </a:t>
            </a:r>
            <a:endParaRPr/>
          </a:p>
        </p:txBody>
      </p:sp>
      <p:pic>
        <p:nvPicPr>
          <p:cNvPr id="133" name="Google Shape;133;p25"/>
          <p:cNvPicPr preferRelativeResize="0"/>
          <p:nvPr/>
        </p:nvPicPr>
        <p:blipFill>
          <a:blip r:embed="rId3">
            <a:alphaModFix/>
          </a:blip>
          <a:stretch>
            <a:fillRect/>
          </a:stretch>
        </p:blipFill>
        <p:spPr>
          <a:xfrm>
            <a:off x="720625" y="1616125"/>
            <a:ext cx="7439925" cy="2984725"/>
          </a:xfrm>
          <a:prstGeom prst="rect">
            <a:avLst/>
          </a:prstGeom>
          <a:noFill/>
          <a:ln>
            <a:noFill/>
          </a:ln>
        </p:spPr>
      </p:pic>
      <p:sp>
        <p:nvSpPr>
          <p:cNvPr id="134" name="Google Shape;134;p25"/>
          <p:cNvSpPr txBox="1"/>
          <p:nvPr/>
        </p:nvSpPr>
        <p:spPr>
          <a:xfrm>
            <a:off x="2656075" y="4721900"/>
            <a:ext cx="4201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hlinkClick r:id="rId4"/>
              </a:rPr>
              <a:t>Architecture of the Alexnet network </a:t>
            </a:r>
            <a:endParaRPr/>
          </a:p>
        </p:txBody>
      </p:sp>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0" name="Shape 900"/>
        <p:cNvGrpSpPr/>
        <p:nvPr/>
      </p:nvGrpSpPr>
      <p:grpSpPr>
        <a:xfrm>
          <a:off x="0" y="0"/>
          <a:ext cx="0" cy="0"/>
          <a:chOff x="0" y="0"/>
          <a:chExt cx="0" cy="0"/>
        </a:xfrm>
      </p:grpSpPr>
      <p:sp>
        <p:nvSpPr>
          <p:cNvPr id="901" name="Google Shape;901;p14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Review questions</a:t>
            </a:r>
            <a:endParaRPr/>
          </a:p>
        </p:txBody>
      </p:sp>
      <p:sp>
        <p:nvSpPr>
          <p:cNvPr id="902" name="Google Shape;902;p14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What is a loss function? Is the f1 measure a loss function or a performance metric? </a:t>
            </a:r>
            <a:endParaRPr/>
          </a:p>
          <a:p>
            <a:pPr indent="-342900" lvl="0" marL="457200" rtl="0" algn="l">
              <a:spcBef>
                <a:spcPts val="0"/>
              </a:spcBef>
              <a:spcAft>
                <a:spcPts val="0"/>
              </a:spcAft>
              <a:buSzPts val="1800"/>
              <a:buChar char="●"/>
            </a:pPr>
            <a:r>
              <a:rPr lang="en"/>
              <a:t>Can we use accuracy as a loss function? Can we use precision or recall as loss functions? </a:t>
            </a:r>
            <a:endParaRPr/>
          </a:p>
          <a:p>
            <a:pPr indent="-342900" lvl="0" marL="457200" rtl="0" algn="l">
              <a:spcBef>
                <a:spcPts val="0"/>
              </a:spcBef>
              <a:spcAft>
                <a:spcPts val="0"/>
              </a:spcAft>
              <a:buSzPts val="1800"/>
              <a:buChar char="●"/>
            </a:pPr>
            <a:r>
              <a:rPr lang="en"/>
              <a:t>Is the accuracy guaranteed to increase as the value of the loss function goes down?  </a:t>
            </a:r>
            <a:endParaRPr/>
          </a:p>
          <a:p>
            <a:pPr indent="-342900" lvl="0" marL="457200" rtl="0" algn="l">
              <a:spcBef>
                <a:spcPts val="0"/>
              </a:spcBef>
              <a:spcAft>
                <a:spcPts val="0"/>
              </a:spcAft>
              <a:buSzPts val="1800"/>
              <a:buChar char="●"/>
            </a:pPr>
            <a:r>
              <a:rPr lang="en"/>
              <a:t>Which parts of the model need to be differentiable for an architecture to be trainable? </a:t>
            </a:r>
            <a:endParaRPr/>
          </a:p>
          <a:p>
            <a:pPr indent="-342900" lvl="0" marL="457200" rtl="0" algn="l">
              <a:spcBef>
                <a:spcPts val="0"/>
              </a:spcBef>
              <a:spcAft>
                <a:spcPts val="0"/>
              </a:spcAft>
              <a:buSzPts val="1800"/>
              <a:buChar char="●"/>
            </a:pPr>
            <a:r>
              <a:rPr lang="en"/>
              <a:t>What are we trying to minimize when using gradient descent? What is the learning rate?</a:t>
            </a:r>
            <a:endParaRPr/>
          </a:p>
          <a:p>
            <a:pPr indent="-342900" lvl="0" marL="457200" rtl="0" algn="l">
              <a:spcBef>
                <a:spcPts val="0"/>
              </a:spcBef>
              <a:spcAft>
                <a:spcPts val="0"/>
              </a:spcAft>
              <a:buSzPts val="1800"/>
              <a:buChar char="●"/>
            </a:pPr>
            <a:r>
              <a:rPr lang="en"/>
              <a:t>What is a GPU? Why are GPUs useful for deep learning? </a:t>
            </a:r>
            <a:endParaRPr/>
          </a:p>
          <a:p>
            <a:pPr indent="0" lvl="0" marL="457200" rtl="0" algn="l">
              <a:spcBef>
                <a:spcPts val="1600"/>
              </a:spcBef>
              <a:spcAft>
                <a:spcPts val="0"/>
              </a:spcAft>
              <a:buNone/>
            </a:pPr>
            <a:r>
              <a:rPr lang="en"/>
              <a:t> </a:t>
            </a:r>
            <a:endParaRPr/>
          </a:p>
          <a:p>
            <a:pPr indent="0" lvl="0" marL="457200" rtl="0" algn="l">
              <a:spcBef>
                <a:spcPts val="1600"/>
              </a:spcBef>
              <a:spcAft>
                <a:spcPts val="1600"/>
              </a:spcAft>
              <a:buNone/>
            </a:pPr>
            <a:r>
              <a:t/>
            </a:r>
            <a:endParaRPr/>
          </a:p>
        </p:txBody>
      </p:sp>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6" name="Shape 906"/>
        <p:cNvGrpSpPr/>
        <p:nvPr/>
      </p:nvGrpSpPr>
      <p:grpSpPr>
        <a:xfrm>
          <a:off x="0" y="0"/>
          <a:ext cx="0" cy="0"/>
          <a:chOff x="0" y="0"/>
          <a:chExt cx="0" cy="0"/>
        </a:xfrm>
      </p:grpSpPr>
      <p:sp>
        <p:nvSpPr>
          <p:cNvPr id="907" name="Google Shape;907;p14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Review questions</a:t>
            </a:r>
            <a:endParaRPr/>
          </a:p>
        </p:txBody>
      </p:sp>
      <p:sp>
        <p:nvSpPr>
          <p:cNvPr id="908" name="Google Shape;908;p14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What is an epoch? What is a batch? What is the maximum size of a batch? How does the batch size influence training?  </a:t>
            </a:r>
            <a:endParaRPr/>
          </a:p>
          <a:p>
            <a:pPr indent="-342900" lvl="0" marL="457200" rtl="0" algn="l">
              <a:spcBef>
                <a:spcPts val="0"/>
              </a:spcBef>
              <a:spcAft>
                <a:spcPts val="0"/>
              </a:spcAft>
              <a:buSzPts val="1800"/>
              <a:buChar char="●"/>
            </a:pPr>
            <a:r>
              <a:rPr lang="en"/>
              <a:t>What is the difference between stochastic gradient descent (SGD)  and ‘vanilla’ AKA ‘regular’ gradient descent?</a:t>
            </a:r>
            <a:endParaRPr/>
          </a:p>
          <a:p>
            <a:pPr indent="-342900" lvl="0" marL="457200" rtl="0" algn="l">
              <a:spcBef>
                <a:spcPts val="0"/>
              </a:spcBef>
              <a:spcAft>
                <a:spcPts val="0"/>
              </a:spcAft>
              <a:buSzPts val="1800"/>
              <a:buChar char="●"/>
            </a:pPr>
            <a:r>
              <a:rPr lang="en"/>
              <a:t>What is momentum? What is the difference between ADAM and SGD?  </a:t>
            </a:r>
            <a:endParaRPr/>
          </a:p>
          <a:p>
            <a:pPr indent="-342900" lvl="0" marL="457200" rtl="0" algn="l">
              <a:spcBef>
                <a:spcPts val="0"/>
              </a:spcBef>
              <a:spcAft>
                <a:spcPts val="0"/>
              </a:spcAft>
              <a:buSzPts val="1800"/>
              <a:buChar char="●"/>
            </a:pPr>
            <a:r>
              <a:rPr lang="en"/>
              <a:t>What is a Jacobian? What is a Hessian? Do we use Hessians in deep learning?  </a:t>
            </a:r>
            <a:endParaRPr/>
          </a:p>
          <a:p>
            <a:pPr indent="-342900" lvl="0" marL="457200" rtl="0" algn="l">
              <a:spcBef>
                <a:spcPts val="0"/>
              </a:spcBef>
              <a:spcAft>
                <a:spcPts val="0"/>
              </a:spcAft>
              <a:buSzPts val="1800"/>
              <a:buChar char="●"/>
            </a:pPr>
            <a:r>
              <a:rPr lang="en"/>
              <a:t>Suppose that we have a ground truth for a ‘cat’ label that is encoded as [0, 1]. We can assume that the ground truth for a ‘dog’ label is [1, 0] (</a:t>
            </a:r>
            <a:r>
              <a:rPr b="1" lang="en"/>
              <a:t>cat</a:t>
            </a:r>
            <a:r>
              <a:rPr lang="en"/>
              <a:t> is the training point, </a:t>
            </a:r>
            <a:r>
              <a:rPr b="1" lang="en"/>
              <a:t>y = cat</a:t>
            </a:r>
            <a:r>
              <a:rPr lang="en"/>
              <a:t>). </a:t>
            </a:r>
            <a:endParaRPr/>
          </a:p>
          <a:p>
            <a:pPr indent="-317500" lvl="1" marL="914400" rtl="0" algn="l">
              <a:spcBef>
                <a:spcPts val="0"/>
              </a:spcBef>
              <a:spcAft>
                <a:spcPts val="0"/>
              </a:spcAft>
              <a:buSzPts val="1400"/>
              <a:buChar char="○"/>
            </a:pPr>
            <a:r>
              <a:rPr lang="en"/>
              <a:t>The network first outputs [0.75, 0.25] as prediction (after softmax)</a:t>
            </a:r>
            <a:endParaRPr/>
          </a:p>
          <a:p>
            <a:pPr indent="-317500" lvl="1" marL="914400" rtl="0" algn="l">
              <a:spcBef>
                <a:spcPts val="0"/>
              </a:spcBef>
              <a:spcAft>
                <a:spcPts val="0"/>
              </a:spcAft>
              <a:buSzPts val="1400"/>
              <a:buChar char="○"/>
            </a:pPr>
            <a:r>
              <a:rPr lang="en"/>
              <a:t>In the next epoch it outputs [0.99, 0.01] as prediction (after softmax)</a:t>
            </a:r>
            <a:endParaRPr/>
          </a:p>
          <a:p>
            <a:pPr indent="-317500" lvl="1" marL="914400" rtl="0" algn="l">
              <a:spcBef>
                <a:spcPts val="0"/>
              </a:spcBef>
              <a:spcAft>
                <a:spcPts val="0"/>
              </a:spcAft>
              <a:buSzPts val="1400"/>
              <a:buChar char="○"/>
            </a:pPr>
            <a:r>
              <a:rPr lang="en"/>
              <a:t>Has the cross entropy loss increased or decreased? </a:t>
            </a:r>
            <a:endParaRPr/>
          </a:p>
          <a:p>
            <a:pPr indent="0" lvl="0" marL="0" rtl="0" algn="l">
              <a:spcBef>
                <a:spcPts val="1600"/>
              </a:spcBef>
              <a:spcAft>
                <a:spcPts val="1600"/>
              </a:spcAft>
              <a:buNone/>
            </a:pPr>
            <a:r>
              <a:t/>
            </a:r>
            <a:endParaRPr/>
          </a:p>
        </p:txBody>
      </p:sp>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2" name="Shape 912"/>
        <p:cNvGrpSpPr/>
        <p:nvPr/>
      </p:nvGrpSpPr>
      <p:grpSpPr>
        <a:xfrm>
          <a:off x="0" y="0"/>
          <a:ext cx="0" cy="0"/>
          <a:chOff x="0" y="0"/>
          <a:chExt cx="0" cy="0"/>
        </a:xfrm>
      </p:grpSpPr>
      <p:sp>
        <p:nvSpPr>
          <p:cNvPr id="913" name="Google Shape;913;p14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Review questions</a:t>
            </a:r>
            <a:endParaRPr/>
          </a:p>
        </p:txBody>
      </p:sp>
      <p:sp>
        <p:nvSpPr>
          <p:cNvPr id="914" name="Google Shape;914;p14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What does it mean for a dataset to be ‘linearly separable’? </a:t>
            </a:r>
            <a:endParaRPr/>
          </a:p>
          <a:p>
            <a:pPr indent="-342900" lvl="0" marL="457200" rtl="0" algn="l">
              <a:spcBef>
                <a:spcPts val="0"/>
              </a:spcBef>
              <a:spcAft>
                <a:spcPts val="0"/>
              </a:spcAft>
              <a:buSzPts val="1800"/>
              <a:buChar char="●"/>
            </a:pPr>
            <a:r>
              <a:rPr lang="en"/>
              <a:t>How many layers does a neural network need in order to learn non-linear correlations? </a:t>
            </a:r>
            <a:endParaRPr/>
          </a:p>
          <a:p>
            <a:pPr indent="-342900" lvl="0" marL="457200" rtl="0" algn="l">
              <a:spcBef>
                <a:spcPts val="0"/>
              </a:spcBef>
              <a:spcAft>
                <a:spcPts val="0"/>
              </a:spcAft>
              <a:buSzPts val="1800"/>
              <a:buChar char="●"/>
            </a:pPr>
            <a:r>
              <a:rPr lang="en"/>
              <a:t>What’s the difference between a performance metric and a loss function?</a:t>
            </a:r>
            <a:endParaRPr/>
          </a:p>
          <a:p>
            <a:pPr indent="-342900" lvl="0" marL="457200" rtl="0" algn="l">
              <a:spcBef>
                <a:spcPts val="0"/>
              </a:spcBef>
              <a:spcAft>
                <a:spcPts val="0"/>
              </a:spcAft>
              <a:buSzPts val="1800"/>
              <a:buChar char="●"/>
            </a:pPr>
            <a:r>
              <a:rPr lang="en"/>
              <a:t>Why should we shuffle the data in every training epoch? </a:t>
            </a:r>
            <a:endParaRPr/>
          </a:p>
          <a:p>
            <a:pPr indent="-342900" lvl="0" marL="457200" rtl="0" algn="l">
              <a:spcBef>
                <a:spcPts val="0"/>
              </a:spcBef>
              <a:spcAft>
                <a:spcPts val="0"/>
              </a:spcAft>
              <a:buSzPts val="1800"/>
              <a:buChar char="●"/>
            </a:pPr>
            <a:r>
              <a:rPr lang="en"/>
              <a:t>Explain the bias vs variance tradeoff. </a:t>
            </a:r>
            <a:endParaRPr/>
          </a:p>
          <a:p>
            <a:pPr indent="-317500" lvl="1" marL="914400" rtl="0" algn="l">
              <a:spcBef>
                <a:spcPts val="0"/>
              </a:spcBef>
              <a:spcAft>
                <a:spcPts val="0"/>
              </a:spcAft>
              <a:buSzPts val="1400"/>
              <a:buChar char="○"/>
            </a:pPr>
            <a:r>
              <a:rPr lang="en"/>
              <a:t>Effect of increasing the number of training epochs</a:t>
            </a:r>
            <a:endParaRPr/>
          </a:p>
          <a:p>
            <a:pPr indent="-317500" lvl="1" marL="914400" rtl="0" algn="l">
              <a:spcBef>
                <a:spcPts val="0"/>
              </a:spcBef>
              <a:spcAft>
                <a:spcPts val="0"/>
              </a:spcAft>
              <a:buSzPts val="1400"/>
              <a:buChar char="○"/>
            </a:pPr>
            <a:r>
              <a:rPr lang="en"/>
              <a:t>Increasing the number of layers</a:t>
            </a:r>
            <a:endParaRPr/>
          </a:p>
          <a:p>
            <a:pPr indent="-317500" lvl="1" marL="914400" rtl="0" algn="l">
              <a:spcBef>
                <a:spcPts val="0"/>
              </a:spcBef>
              <a:spcAft>
                <a:spcPts val="0"/>
              </a:spcAft>
              <a:buSzPts val="1400"/>
              <a:buChar char="○"/>
            </a:pPr>
            <a:r>
              <a:rPr lang="en"/>
              <a:t>Increasing the amount of dropped out connections</a:t>
            </a:r>
            <a:endParaRPr/>
          </a:p>
          <a:p>
            <a:pPr indent="-342900" lvl="0" marL="457200" rtl="0" algn="l">
              <a:spcBef>
                <a:spcPts val="0"/>
              </a:spcBef>
              <a:spcAft>
                <a:spcPts val="0"/>
              </a:spcAft>
              <a:buSzPts val="1800"/>
              <a:buChar char="●"/>
            </a:pPr>
            <a:r>
              <a:rPr lang="en"/>
              <a:t>How would you define ‘regularization’?</a:t>
            </a:r>
            <a:endParaRPr/>
          </a:p>
          <a:p>
            <a:pPr indent="-342900" lvl="0" marL="457200" rtl="0" algn="l">
              <a:spcBef>
                <a:spcPts val="0"/>
              </a:spcBef>
              <a:spcAft>
                <a:spcPts val="0"/>
              </a:spcAft>
              <a:buSzPts val="1800"/>
              <a:buChar char="●"/>
            </a:pPr>
            <a:r>
              <a:rPr lang="en"/>
              <a:t>What is the purpose of dropout? How does it work? Should dropout be active during inference time? </a:t>
            </a:r>
            <a:endParaRPr/>
          </a:p>
          <a:p>
            <a:pPr indent="0" lvl="0" marL="457200" rtl="0" algn="l">
              <a:spcBef>
                <a:spcPts val="1600"/>
              </a:spcBef>
              <a:spcAft>
                <a:spcPts val="0"/>
              </a:spcAft>
              <a:buNone/>
            </a:pPr>
            <a:r>
              <a:t/>
            </a:r>
            <a:endParaRPr/>
          </a:p>
          <a:p>
            <a:pPr indent="0" lvl="0" marL="457200" rtl="0" algn="l">
              <a:spcBef>
                <a:spcPts val="1600"/>
              </a:spcBef>
              <a:spcAft>
                <a:spcPts val="0"/>
              </a:spcAft>
              <a:buNone/>
            </a:pPr>
            <a:r>
              <a:t/>
            </a:r>
            <a:endParaRPr/>
          </a:p>
          <a:p>
            <a:pPr indent="0" lvl="0" marL="457200" rtl="0" algn="l">
              <a:spcBef>
                <a:spcPts val="1600"/>
              </a:spcBef>
              <a:spcAft>
                <a:spcPts val="1600"/>
              </a:spcAft>
              <a:buNone/>
            </a:pPr>
            <a:r>
              <a:t/>
            </a:r>
            <a:endParaRPr/>
          </a:p>
        </p:txBody>
      </p:sp>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8" name="Shape 918"/>
        <p:cNvGrpSpPr/>
        <p:nvPr/>
      </p:nvGrpSpPr>
      <p:grpSpPr>
        <a:xfrm>
          <a:off x="0" y="0"/>
          <a:ext cx="0" cy="0"/>
          <a:chOff x="0" y="0"/>
          <a:chExt cx="0" cy="0"/>
        </a:xfrm>
      </p:grpSpPr>
      <p:sp>
        <p:nvSpPr>
          <p:cNvPr id="919" name="Google Shape;919;p14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Review questions</a:t>
            </a:r>
            <a:endParaRPr/>
          </a:p>
        </p:txBody>
      </p:sp>
      <p:sp>
        <p:nvSpPr>
          <p:cNvPr id="920" name="Google Shape;920;p14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What is the vanishing gradient problem? </a:t>
            </a:r>
            <a:endParaRPr/>
          </a:p>
          <a:p>
            <a:pPr indent="-342900" lvl="0" marL="457200" rtl="0" algn="l">
              <a:spcBef>
                <a:spcPts val="0"/>
              </a:spcBef>
              <a:spcAft>
                <a:spcPts val="0"/>
              </a:spcAft>
              <a:buSzPts val="1800"/>
              <a:buChar char="●"/>
            </a:pPr>
            <a:r>
              <a:rPr lang="en"/>
              <a:t>How does a Resnet avoid the vanishing gradient problem? </a:t>
            </a:r>
            <a:endParaRPr/>
          </a:p>
          <a:p>
            <a:pPr indent="-342900" lvl="0" marL="457200" rtl="0" algn="l">
              <a:spcBef>
                <a:spcPts val="0"/>
              </a:spcBef>
              <a:spcAft>
                <a:spcPts val="0"/>
              </a:spcAft>
              <a:buSzPts val="1800"/>
              <a:buChar char="●"/>
            </a:pPr>
            <a:r>
              <a:rPr lang="en"/>
              <a:t>What does it mean to ‘freeze’ a layer? </a:t>
            </a:r>
            <a:endParaRPr/>
          </a:p>
          <a:p>
            <a:pPr indent="-342900" lvl="0" marL="457200" rtl="0" algn="l">
              <a:spcBef>
                <a:spcPts val="0"/>
              </a:spcBef>
              <a:spcAft>
                <a:spcPts val="0"/>
              </a:spcAft>
              <a:buSzPts val="1800"/>
              <a:buChar char="●"/>
            </a:pPr>
            <a:r>
              <a:rPr lang="en"/>
              <a:t>How does batch normalization work? </a:t>
            </a:r>
            <a:endParaRPr/>
          </a:p>
          <a:p>
            <a:pPr indent="-342900" lvl="0" marL="457200" rtl="0" algn="l">
              <a:spcBef>
                <a:spcPts val="0"/>
              </a:spcBef>
              <a:spcAft>
                <a:spcPts val="0"/>
              </a:spcAft>
              <a:buSzPts val="1800"/>
              <a:buChar char="●"/>
            </a:pPr>
            <a:r>
              <a:rPr lang="en"/>
              <a:t>Why should we call model.eval() before evaluating data from the validation set? </a:t>
            </a:r>
            <a:endParaRPr/>
          </a:p>
          <a:p>
            <a:pPr indent="-342900" lvl="0" marL="457200" rtl="0" algn="l">
              <a:spcBef>
                <a:spcPts val="0"/>
              </a:spcBef>
              <a:spcAft>
                <a:spcPts val="0"/>
              </a:spcAft>
              <a:buSzPts val="1800"/>
              <a:buChar char="●"/>
            </a:pPr>
            <a:r>
              <a:rPr lang="en"/>
              <a:t>What does it mean to “transfer a tensor” to the GPU?</a:t>
            </a:r>
            <a:endParaRPr/>
          </a:p>
          <a:p>
            <a:pPr indent="-342900" lvl="0" marL="457200" rtl="0" algn="l">
              <a:spcBef>
                <a:spcPts val="0"/>
              </a:spcBef>
              <a:spcAft>
                <a:spcPts val="0"/>
              </a:spcAft>
              <a:buSzPts val="1800"/>
              <a:buChar char="●"/>
            </a:pPr>
            <a:r>
              <a:rPr lang="en"/>
              <a:t>What is CUDA?</a:t>
            </a:r>
            <a:endParaRPr/>
          </a:p>
          <a:p>
            <a:pPr indent="-342900" lvl="0" marL="457200" rtl="0" algn="l">
              <a:spcBef>
                <a:spcPts val="0"/>
              </a:spcBef>
              <a:spcAft>
                <a:spcPts val="0"/>
              </a:spcAft>
              <a:buSzPts val="1800"/>
              <a:buChar char="●"/>
            </a:pPr>
            <a:r>
              <a:rPr lang="en"/>
              <a:t>How does the amount of RAM available in the GPU affect the types of models and data that we can use to train?</a:t>
            </a:r>
            <a:endParaRPr/>
          </a:p>
          <a:p>
            <a:pPr indent="-342900" lvl="0" marL="457200" rtl="0" algn="l">
              <a:spcBef>
                <a:spcPts val="0"/>
              </a:spcBef>
              <a:spcAft>
                <a:spcPts val="0"/>
              </a:spcAft>
              <a:buSzPts val="1800"/>
              <a:buChar char="●"/>
            </a:pPr>
            <a:r>
              <a:rPr lang="en"/>
              <a:t>What should we try when torch reports ‘CUDA out of memory’ errors?  </a:t>
            </a:r>
            <a:endParaRPr/>
          </a:p>
          <a:p>
            <a:pPr indent="0" lvl="0" marL="457200" rtl="0" algn="l">
              <a:spcBef>
                <a:spcPts val="1600"/>
              </a:spcBef>
              <a:spcAft>
                <a:spcPts val="1600"/>
              </a:spcAft>
              <a:buNone/>
            </a:pPr>
            <a:r>
              <a:t/>
            </a:r>
            <a:endParaRPr/>
          </a:p>
        </p:txBody>
      </p:sp>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4" name="Shape 924"/>
        <p:cNvGrpSpPr/>
        <p:nvPr/>
      </p:nvGrpSpPr>
      <p:grpSpPr>
        <a:xfrm>
          <a:off x="0" y="0"/>
          <a:ext cx="0" cy="0"/>
          <a:chOff x="0" y="0"/>
          <a:chExt cx="0" cy="0"/>
        </a:xfrm>
      </p:grpSpPr>
      <p:sp>
        <p:nvSpPr>
          <p:cNvPr id="925" name="Google Shape;925;p14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Review questions</a:t>
            </a:r>
            <a:endParaRPr/>
          </a:p>
        </p:txBody>
      </p:sp>
      <p:sp>
        <p:nvSpPr>
          <p:cNvPr id="926" name="Google Shape;926;p14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Why do we need to call </a:t>
            </a:r>
            <a:r>
              <a:rPr lang="en" sz="1200">
                <a:solidFill>
                  <a:srgbClr val="0F2B3D"/>
                </a:solidFill>
                <a:highlight>
                  <a:srgbClr val="F7F7F8"/>
                </a:highlight>
                <a:latin typeface="Courier New"/>
                <a:ea typeface="Courier New"/>
                <a:cs typeface="Courier New"/>
                <a:sym typeface="Courier New"/>
              </a:rPr>
              <a:t>optimizer.zero_grad()</a:t>
            </a:r>
            <a:r>
              <a:rPr lang="en"/>
              <a:t> in the training loop? </a:t>
            </a:r>
            <a:endParaRPr/>
          </a:p>
          <a:p>
            <a:pPr indent="-342900" lvl="0" marL="457200" rtl="0" algn="l">
              <a:spcBef>
                <a:spcPts val="0"/>
              </a:spcBef>
              <a:spcAft>
                <a:spcPts val="0"/>
              </a:spcAft>
              <a:buSzPts val="1800"/>
              <a:buChar char="●"/>
            </a:pPr>
            <a:r>
              <a:rPr lang="en"/>
              <a:t>What’s the difference between a parameter and a hyperparameter? What’s another common name for ‘parameter’ in a neural network? </a:t>
            </a:r>
            <a:endParaRPr/>
          </a:p>
          <a:p>
            <a:pPr indent="-342900" lvl="0" marL="457200" rtl="0" algn="l">
              <a:spcBef>
                <a:spcPts val="0"/>
              </a:spcBef>
              <a:spcAft>
                <a:spcPts val="0"/>
              </a:spcAft>
              <a:buSzPts val="1800"/>
              <a:buChar char="●"/>
            </a:pPr>
            <a:r>
              <a:rPr lang="en"/>
              <a:t>How can we know what’s the “optimal” number of units in a hidden layer? </a:t>
            </a:r>
            <a:endParaRPr/>
          </a:p>
          <a:p>
            <a:pPr indent="-342900" lvl="0" marL="457200" rtl="0" algn="l">
              <a:spcBef>
                <a:spcPts val="0"/>
              </a:spcBef>
              <a:spcAft>
                <a:spcPts val="0"/>
              </a:spcAft>
              <a:buSzPts val="1800"/>
              <a:buChar char="●"/>
            </a:pPr>
            <a:r>
              <a:rPr lang="en"/>
              <a:t>How can we know the “optimal” number of layers in a network? </a:t>
            </a:r>
            <a:endParaRPr/>
          </a:p>
          <a:p>
            <a:pPr indent="-342900" lvl="0" marL="457200" rtl="0" algn="l">
              <a:spcBef>
                <a:spcPts val="0"/>
              </a:spcBef>
              <a:spcAft>
                <a:spcPts val="0"/>
              </a:spcAft>
              <a:buSzPts val="1800"/>
              <a:buChar char="●"/>
            </a:pPr>
            <a:r>
              <a:rPr lang="en"/>
              <a:t>Is data augmentation a regularization technique? Why should we apply data augmentations probabilistically? </a:t>
            </a:r>
            <a:endParaRPr/>
          </a:p>
          <a:p>
            <a:pPr indent="-342900" lvl="0" marL="457200" rtl="0" algn="l">
              <a:spcBef>
                <a:spcPts val="0"/>
              </a:spcBef>
              <a:spcAft>
                <a:spcPts val="0"/>
              </a:spcAft>
              <a:buSzPts val="1800"/>
              <a:buChar char="●"/>
            </a:pPr>
            <a:r>
              <a:rPr lang="en"/>
              <a:t>Why should we shuffle the data inside a training batch? </a:t>
            </a:r>
            <a:endParaRPr/>
          </a:p>
          <a:p>
            <a:pPr indent="-342900" lvl="0" marL="457200" rtl="0" algn="l">
              <a:spcBef>
                <a:spcPts val="0"/>
              </a:spcBef>
              <a:spcAft>
                <a:spcPts val="0"/>
              </a:spcAft>
              <a:buSzPts val="1800"/>
              <a:buChar char="●"/>
            </a:pPr>
            <a:r>
              <a:rPr lang="en"/>
              <a:t>If a model is increasing its loss through several epochs should we increase or decrease the learning rate? </a:t>
            </a:r>
            <a:endParaRPr/>
          </a:p>
          <a:p>
            <a:pPr indent="-342900" lvl="0" marL="457200" rtl="0" algn="l">
              <a:spcBef>
                <a:spcPts val="0"/>
              </a:spcBef>
              <a:spcAft>
                <a:spcPts val="0"/>
              </a:spcAft>
              <a:buSzPts val="1800"/>
              <a:buChar char="●"/>
            </a:pPr>
            <a:r>
              <a:rPr lang="en"/>
              <a:t>How do we evaluate training and validation loss to do early stopping? </a:t>
            </a:r>
            <a:endParaRPr/>
          </a:p>
          <a:p>
            <a:pPr indent="0" lvl="0" marL="0" rtl="0" algn="l">
              <a:spcBef>
                <a:spcPts val="1600"/>
              </a:spcBef>
              <a:spcAft>
                <a:spcPts val="1600"/>
              </a:spcAft>
              <a:buNone/>
            </a:pPr>
            <a:r>
              <a:t/>
            </a:r>
            <a:endParaRPr/>
          </a:p>
        </p:txBody>
      </p:sp>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0" name="Shape 930"/>
        <p:cNvGrpSpPr/>
        <p:nvPr/>
      </p:nvGrpSpPr>
      <p:grpSpPr>
        <a:xfrm>
          <a:off x="0" y="0"/>
          <a:ext cx="0" cy="0"/>
          <a:chOff x="0" y="0"/>
          <a:chExt cx="0" cy="0"/>
        </a:xfrm>
      </p:grpSpPr>
      <p:sp>
        <p:nvSpPr>
          <p:cNvPr id="931" name="Google Shape;931;p14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Review questions</a:t>
            </a:r>
            <a:endParaRPr/>
          </a:p>
        </p:txBody>
      </p:sp>
      <p:sp>
        <p:nvSpPr>
          <p:cNvPr id="932" name="Google Shape;932;p14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What is weight decay? What is learning rate decay? </a:t>
            </a:r>
            <a:endParaRPr/>
          </a:p>
          <a:p>
            <a:pPr indent="-342900" lvl="0" marL="457200" rtl="0" algn="l">
              <a:spcBef>
                <a:spcPts val="0"/>
              </a:spcBef>
              <a:spcAft>
                <a:spcPts val="0"/>
              </a:spcAft>
              <a:buSzPts val="1800"/>
              <a:buChar char="●"/>
            </a:pPr>
            <a:r>
              <a:rPr lang="en"/>
              <a:t>Suppose that after going through certain number of epochs the training loss is higher than the validation loss. Is this an example of underfitting or overfitting?</a:t>
            </a:r>
            <a:endParaRPr/>
          </a:p>
          <a:p>
            <a:pPr indent="-342900" lvl="0" marL="457200" rtl="0" algn="l">
              <a:spcBef>
                <a:spcPts val="0"/>
              </a:spcBef>
              <a:spcAft>
                <a:spcPts val="0"/>
              </a:spcAft>
              <a:buSzPts val="1800"/>
              <a:buChar char="●"/>
            </a:pPr>
            <a:r>
              <a:rPr lang="en"/>
              <a:t>What is the vanishing gradient problem? Why does it appear? </a:t>
            </a:r>
            <a:endParaRPr/>
          </a:p>
          <a:p>
            <a:pPr indent="-342900" lvl="0" marL="457200" rtl="0" algn="l">
              <a:spcBef>
                <a:spcPts val="0"/>
              </a:spcBef>
              <a:spcAft>
                <a:spcPts val="0"/>
              </a:spcAft>
              <a:buSzPts val="1800"/>
              <a:buChar char="●"/>
            </a:pPr>
            <a:r>
              <a:rPr lang="en"/>
              <a:t>Are vanishing gradients more likely to appear when representing Jacobians and weight vectors with 8 bits, 16 bits, or 32 bits of precision? </a:t>
            </a:r>
            <a:endParaRPr/>
          </a:p>
          <a:p>
            <a:pPr indent="-342900" lvl="0" marL="457200" rtl="0" algn="l">
              <a:spcBef>
                <a:spcPts val="0"/>
              </a:spcBef>
              <a:spcAft>
                <a:spcPts val="0"/>
              </a:spcAft>
              <a:buSzPts val="1800"/>
              <a:buChar char="●"/>
            </a:pPr>
            <a:r>
              <a:rPr lang="en"/>
              <a:t>Why are ReLU activation functions less likely to display vanishing gradients than sigmoid activation functions? </a:t>
            </a:r>
            <a:endParaRPr/>
          </a:p>
          <a:p>
            <a:pPr indent="-342900" lvl="0" marL="457200" rtl="0" algn="l">
              <a:spcBef>
                <a:spcPts val="0"/>
              </a:spcBef>
              <a:spcAft>
                <a:spcPts val="0"/>
              </a:spcAft>
              <a:buSzPts val="1800"/>
              <a:buChar char="●"/>
            </a:pPr>
            <a:r>
              <a:rPr lang="en"/>
              <a:t>What is a skip connection? </a:t>
            </a:r>
            <a:endParaRPr/>
          </a:p>
          <a:p>
            <a:pPr indent="-342900" lvl="0" marL="457200" rtl="0" algn="l">
              <a:spcBef>
                <a:spcPts val="0"/>
              </a:spcBef>
              <a:spcAft>
                <a:spcPts val="0"/>
              </a:spcAft>
              <a:buSzPts val="1800"/>
              <a:buChar char="●"/>
            </a:pPr>
            <a:r>
              <a:rPr lang="en"/>
              <a:t>What is the difference between a Resnet and a Densenet?  </a:t>
            </a:r>
            <a:endParaRPr/>
          </a:p>
        </p:txBody>
      </p:sp>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6" name="Shape 936"/>
        <p:cNvGrpSpPr/>
        <p:nvPr/>
      </p:nvGrpSpPr>
      <p:grpSpPr>
        <a:xfrm>
          <a:off x="0" y="0"/>
          <a:ext cx="0" cy="0"/>
          <a:chOff x="0" y="0"/>
          <a:chExt cx="0" cy="0"/>
        </a:xfrm>
      </p:grpSpPr>
      <p:sp>
        <p:nvSpPr>
          <p:cNvPr id="937" name="Google Shape;937;p14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Review questions</a:t>
            </a:r>
            <a:endParaRPr/>
          </a:p>
        </p:txBody>
      </p:sp>
      <p:sp>
        <p:nvSpPr>
          <p:cNvPr id="938" name="Google Shape;938;p14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Why do we resize images before training? </a:t>
            </a:r>
            <a:endParaRPr/>
          </a:p>
          <a:p>
            <a:pPr indent="-342900" lvl="0" marL="457200" rtl="0" algn="l">
              <a:spcBef>
                <a:spcPts val="0"/>
              </a:spcBef>
              <a:spcAft>
                <a:spcPts val="0"/>
              </a:spcAft>
              <a:buSzPts val="1800"/>
              <a:buChar char="●"/>
            </a:pPr>
            <a:r>
              <a:rPr lang="en"/>
              <a:t>If we retrain or do inference on a network pre-trained on Imagenet, why do we need to normalize its image channels using the mean and std of the intensities of the original dataset? </a:t>
            </a:r>
            <a:endParaRPr/>
          </a:p>
          <a:p>
            <a:pPr indent="-342900" lvl="0" marL="457200" rtl="0" algn="l">
              <a:spcBef>
                <a:spcPts val="0"/>
              </a:spcBef>
              <a:spcAft>
                <a:spcPts val="0"/>
              </a:spcAft>
              <a:buSzPts val="1800"/>
              <a:buChar char="●"/>
            </a:pPr>
            <a:r>
              <a:rPr lang="en"/>
              <a:t>What is a receptive field? </a:t>
            </a:r>
            <a:endParaRPr/>
          </a:p>
          <a:p>
            <a:pPr indent="-342900" lvl="0" marL="457200" rtl="0" algn="l">
              <a:spcBef>
                <a:spcPts val="0"/>
              </a:spcBef>
              <a:spcAft>
                <a:spcPts val="0"/>
              </a:spcAft>
              <a:buSzPts val="1800"/>
              <a:buChar char="●"/>
            </a:pPr>
            <a:r>
              <a:rPr lang="en"/>
              <a:t>What is a convolution? </a:t>
            </a:r>
            <a:endParaRPr/>
          </a:p>
          <a:p>
            <a:pPr indent="-342900" lvl="0" marL="457200" rtl="0" algn="l">
              <a:spcBef>
                <a:spcPts val="0"/>
              </a:spcBef>
              <a:spcAft>
                <a:spcPts val="0"/>
              </a:spcAft>
              <a:buSzPts val="1800"/>
              <a:buChar char="●"/>
            </a:pPr>
            <a:r>
              <a:rPr lang="en"/>
              <a:t>Why do we apply padding to images before doing convolutions?</a:t>
            </a:r>
            <a:endParaRPr/>
          </a:p>
          <a:p>
            <a:pPr indent="-342900" lvl="0" marL="457200" rtl="0" algn="l">
              <a:spcBef>
                <a:spcPts val="0"/>
              </a:spcBef>
              <a:spcAft>
                <a:spcPts val="0"/>
              </a:spcAft>
              <a:buSzPts val="1800"/>
              <a:buChar char="●"/>
            </a:pPr>
            <a:r>
              <a:rPr lang="en"/>
              <a:t>When calling conv2d(...,..., 64) how many output channels are we producing? How are they different from each other? </a:t>
            </a:r>
            <a:endParaRPr/>
          </a:p>
          <a:p>
            <a:pPr indent="-342900" lvl="0" marL="457200" rtl="0" algn="l">
              <a:spcBef>
                <a:spcPts val="0"/>
              </a:spcBef>
              <a:spcAft>
                <a:spcPts val="0"/>
              </a:spcAft>
              <a:buSzPts val="1800"/>
              <a:buChar char="●"/>
            </a:pPr>
            <a:r>
              <a:rPr lang="en"/>
              <a:t>Why is the vanishing gradient a ‘numerical’ problem? What does that mean?</a:t>
            </a:r>
            <a:endParaRPr/>
          </a:p>
          <a:p>
            <a:pPr indent="-342900" lvl="0" marL="457200" rtl="0" algn="l">
              <a:spcBef>
                <a:spcPts val="0"/>
              </a:spcBef>
              <a:spcAft>
                <a:spcPts val="0"/>
              </a:spcAft>
              <a:buSzPts val="1800"/>
              <a:buChar char="●"/>
            </a:pPr>
            <a:r>
              <a:rPr lang="en"/>
              <a:t>Are we more likely to get vanishing gradients when using fp16 or fp32 data types for our weights? </a:t>
            </a:r>
            <a:endParaRPr/>
          </a:p>
        </p:txBody>
      </p:sp>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2" name="Shape 942"/>
        <p:cNvGrpSpPr/>
        <p:nvPr/>
      </p:nvGrpSpPr>
      <p:grpSpPr>
        <a:xfrm>
          <a:off x="0" y="0"/>
          <a:ext cx="0" cy="0"/>
          <a:chOff x="0" y="0"/>
          <a:chExt cx="0" cy="0"/>
        </a:xfrm>
      </p:grpSpPr>
      <p:sp>
        <p:nvSpPr>
          <p:cNvPr id="943" name="Google Shape;943;p14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Resources</a:t>
            </a:r>
            <a:endParaRPr/>
          </a:p>
        </p:txBody>
      </p:sp>
      <p:sp>
        <p:nvSpPr>
          <p:cNvPr id="944" name="Google Shape;944;p14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u="sng">
                <a:solidFill>
                  <a:schemeClr val="hlink"/>
                </a:solidFill>
                <a:hlinkClick r:id="rId3"/>
              </a:rPr>
              <a:t>Intro to Deep Learning with PyTorch at Udacity</a:t>
            </a:r>
            <a:endParaRPr/>
          </a:p>
          <a:p>
            <a:pPr indent="-342900" lvl="0" marL="457200" rtl="0" algn="l">
              <a:spcBef>
                <a:spcPts val="0"/>
              </a:spcBef>
              <a:spcAft>
                <a:spcPts val="0"/>
              </a:spcAft>
              <a:buSzPts val="1800"/>
              <a:buChar char="-"/>
            </a:pPr>
            <a:r>
              <a:rPr lang="en" u="sng">
                <a:solidFill>
                  <a:schemeClr val="accent5"/>
                </a:solidFill>
                <a:hlinkClick r:id="rId4">
                  <a:extLst>
                    <a:ext uri="{A12FA001-AC4F-418D-AE19-62706E023703}">
                      <ahyp:hlinkClr val="tx"/>
                    </a:ext>
                  </a:extLst>
                </a:hlinkClick>
              </a:rPr>
              <a:t>Convolutional Neural Networks at Coursera</a:t>
            </a:r>
            <a:endParaRPr/>
          </a:p>
          <a:p>
            <a:pPr indent="-342900" lvl="0" marL="457200" rtl="0" algn="l">
              <a:spcBef>
                <a:spcPts val="0"/>
              </a:spcBef>
              <a:spcAft>
                <a:spcPts val="0"/>
              </a:spcAft>
              <a:buSzPts val="1800"/>
              <a:buChar char="-"/>
            </a:pPr>
            <a:r>
              <a:rPr lang="en" u="sng">
                <a:solidFill>
                  <a:schemeClr val="hlink"/>
                </a:solidFill>
                <a:hlinkClick r:id="rId5"/>
              </a:rPr>
              <a:t>Fast.ai - Deep Learning for Coders</a:t>
            </a:r>
            <a:endParaRPr/>
          </a:p>
          <a:p>
            <a:pPr indent="-342900" lvl="0" marL="457200" rtl="0" algn="l">
              <a:spcBef>
                <a:spcPts val="0"/>
              </a:spcBef>
              <a:spcAft>
                <a:spcPts val="0"/>
              </a:spcAft>
              <a:buSzPts val="1800"/>
              <a:buChar char="-"/>
            </a:pPr>
            <a:r>
              <a:rPr lang="en" u="sng">
                <a:solidFill>
                  <a:schemeClr val="hlink"/>
                </a:solidFill>
                <a:hlinkClick r:id="rId6"/>
              </a:rPr>
              <a:t>PyImageSearch Blog</a:t>
            </a:r>
            <a:endParaRPr/>
          </a:p>
          <a:p>
            <a:pPr indent="-342900" lvl="0" marL="457200" rtl="0" algn="l">
              <a:spcBef>
                <a:spcPts val="0"/>
              </a:spcBef>
              <a:spcAft>
                <a:spcPts val="0"/>
              </a:spcAft>
              <a:buSzPts val="1800"/>
              <a:buChar char="-"/>
            </a:pPr>
            <a:r>
              <a:rPr lang="en" u="sng">
                <a:solidFill>
                  <a:schemeClr val="hlink"/>
                </a:solidFill>
                <a:hlinkClick r:id="rId7"/>
              </a:rPr>
              <a:t>Stanford’s CS231: Convolutional Neural Networks for Visual Recognition</a:t>
            </a:r>
            <a:endParaRPr/>
          </a:p>
          <a:p>
            <a:pPr indent="-342900" lvl="0" marL="457200" rtl="0" algn="l">
              <a:spcBef>
                <a:spcPts val="0"/>
              </a:spcBef>
              <a:spcAft>
                <a:spcPts val="0"/>
              </a:spcAft>
              <a:buSzPts val="1800"/>
              <a:buChar char="-"/>
            </a:pPr>
            <a:r>
              <a:rPr lang="en" u="sng">
                <a:solidFill>
                  <a:schemeClr val="hlink"/>
                </a:solidFill>
                <a:hlinkClick r:id="rId8"/>
              </a:rPr>
              <a:t>3blue1brown’s series on neural networks</a:t>
            </a:r>
            <a:r>
              <a:rPr lang="en" u="sng">
                <a:solidFill>
                  <a:schemeClr val="hlink"/>
                </a:solidFill>
                <a:hlinkClick r:id="rId9"/>
              </a:rPr>
              <a:t> </a:t>
            </a:r>
            <a:r>
              <a:rPr lang="en"/>
              <a:t> </a:t>
            </a:r>
            <a:endParaRPr/>
          </a:p>
          <a:p>
            <a:pPr indent="-342900" lvl="0" marL="457200" rtl="0" algn="l">
              <a:spcBef>
                <a:spcPts val="0"/>
              </a:spcBef>
              <a:spcAft>
                <a:spcPts val="0"/>
              </a:spcAft>
              <a:buSzPts val="1800"/>
              <a:buChar char="-"/>
            </a:pPr>
            <a:r>
              <a:rPr lang="en" u="sng">
                <a:solidFill>
                  <a:schemeClr val="hlink"/>
                </a:solidFill>
                <a:hlinkClick r:id="rId10"/>
              </a:rPr>
              <a:t>Goodfellow’s Deep Learning Book (great for theory)</a:t>
            </a:r>
            <a:endParaRPr/>
          </a:p>
          <a:p>
            <a:pPr indent="-342900" lvl="0" marL="457200" rtl="0" algn="l">
              <a:spcBef>
                <a:spcPts val="0"/>
              </a:spcBef>
              <a:spcAft>
                <a:spcPts val="0"/>
              </a:spcAft>
              <a:buSzPts val="1800"/>
              <a:buChar char="-"/>
            </a:pPr>
            <a:r>
              <a:rPr lang="en" u="sng">
                <a:solidFill>
                  <a:schemeClr val="hlink"/>
                </a:solidFill>
                <a:hlinkClick r:id="rId11"/>
              </a:rPr>
              <a:t>Visualizing and understanding neural networks (Stanford lecture)</a:t>
            </a:r>
            <a:endParaRPr/>
          </a:p>
          <a:p>
            <a:pPr indent="-342900" lvl="0" marL="457200" rtl="0" algn="l">
              <a:spcBef>
                <a:spcPts val="0"/>
              </a:spcBef>
              <a:spcAft>
                <a:spcPts val="0"/>
              </a:spcAft>
              <a:buSzPts val="1800"/>
              <a:buChar char="-"/>
            </a:pPr>
            <a:r>
              <a:rPr lang="en"/>
              <a:t>Review content on cross entropy</a:t>
            </a:r>
            <a:endParaRPr/>
          </a:p>
          <a:p>
            <a:pPr indent="-317500" lvl="1" marL="914400" rtl="0" algn="l">
              <a:spcBef>
                <a:spcPts val="0"/>
              </a:spcBef>
              <a:spcAft>
                <a:spcPts val="0"/>
              </a:spcAft>
              <a:buSzPts val="1400"/>
              <a:buChar char="-"/>
            </a:pPr>
            <a:r>
              <a:rPr lang="en" u="sng">
                <a:solidFill>
                  <a:schemeClr val="hlink"/>
                </a:solidFill>
                <a:hlinkClick r:id="rId12"/>
              </a:rPr>
              <a:t>On ML Mastery</a:t>
            </a:r>
            <a:endParaRPr/>
          </a:p>
          <a:p>
            <a:pPr indent="-317500" lvl="1" marL="914400" rtl="0" algn="l">
              <a:spcBef>
                <a:spcPts val="0"/>
              </a:spcBef>
              <a:spcAft>
                <a:spcPts val="0"/>
              </a:spcAft>
              <a:buSzPts val="1400"/>
              <a:buChar char="-"/>
            </a:pPr>
            <a:r>
              <a:rPr lang="en" u="sng">
                <a:solidFill>
                  <a:schemeClr val="hlink"/>
                </a:solidFill>
                <a:hlinkClick r:id="rId13"/>
              </a:rPr>
              <a:t>Brief video by Udacity</a:t>
            </a:r>
            <a:endParaRPr/>
          </a:p>
          <a:p>
            <a:pPr indent="-317500" lvl="1" marL="914400" rtl="0" algn="l">
              <a:spcBef>
                <a:spcPts val="0"/>
              </a:spcBef>
              <a:spcAft>
                <a:spcPts val="0"/>
              </a:spcAft>
              <a:buSzPts val="1400"/>
              <a:buChar char="-"/>
            </a:pPr>
            <a:r>
              <a:rPr lang="en" u="sng">
                <a:solidFill>
                  <a:schemeClr val="hlink"/>
                </a:solidFill>
                <a:hlinkClick r:id="rId14"/>
              </a:rPr>
              <a:t>Aurelien Geron’s explanation</a:t>
            </a:r>
            <a:endParaRPr/>
          </a:p>
          <a:p>
            <a:pPr indent="0" lvl="0" marL="457200" rtl="0" algn="l">
              <a:spcBef>
                <a:spcPts val="1600"/>
              </a:spcBef>
              <a:spcAft>
                <a:spcPts val="160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a perceptron?</a:t>
            </a:r>
            <a:endParaRPr/>
          </a:p>
        </p:txBody>
      </p:sp>
      <p:pic>
        <p:nvPicPr>
          <p:cNvPr id="140" name="Google Shape;140;p26"/>
          <p:cNvPicPr preferRelativeResize="0"/>
          <p:nvPr/>
        </p:nvPicPr>
        <p:blipFill>
          <a:blip r:embed="rId3">
            <a:alphaModFix/>
          </a:blip>
          <a:stretch>
            <a:fillRect/>
          </a:stretch>
        </p:blipFill>
        <p:spPr>
          <a:xfrm>
            <a:off x="2118650" y="1170125"/>
            <a:ext cx="4590717" cy="382097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2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a perceptron?</a:t>
            </a:r>
            <a:endParaRPr/>
          </a:p>
        </p:txBody>
      </p:sp>
      <p:pic>
        <p:nvPicPr>
          <p:cNvPr id="146" name="Google Shape;146;p27"/>
          <p:cNvPicPr preferRelativeResize="0"/>
          <p:nvPr/>
        </p:nvPicPr>
        <p:blipFill>
          <a:blip r:embed="rId3">
            <a:alphaModFix/>
          </a:blip>
          <a:stretch>
            <a:fillRect/>
          </a:stretch>
        </p:blipFill>
        <p:spPr>
          <a:xfrm>
            <a:off x="2305550" y="1076825"/>
            <a:ext cx="3807651" cy="3670250"/>
          </a:xfrm>
          <a:prstGeom prst="rect">
            <a:avLst/>
          </a:prstGeom>
          <a:noFill/>
          <a:ln>
            <a:noFill/>
          </a:ln>
        </p:spPr>
      </p:pic>
      <p:sp>
        <p:nvSpPr>
          <p:cNvPr id="147" name="Google Shape;147;p27"/>
          <p:cNvSpPr txBox="1"/>
          <p:nvPr/>
        </p:nvSpPr>
        <p:spPr>
          <a:xfrm>
            <a:off x="664425" y="4776925"/>
            <a:ext cx="7984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hlinkClick r:id="rId4"/>
              </a:rPr>
              <a:t>A fine-grained discussion about the differences in logistic regression and the perceptron algorithm</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2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does a neural network ‘learn’?</a:t>
            </a:r>
            <a:endParaRPr/>
          </a:p>
          <a:p>
            <a:pPr indent="0" lvl="0" marL="0" rtl="0" algn="l">
              <a:spcBef>
                <a:spcPts val="0"/>
              </a:spcBef>
              <a:spcAft>
                <a:spcPts val="0"/>
              </a:spcAft>
              <a:buNone/>
            </a:pPr>
            <a:r>
              <a:t/>
            </a:r>
            <a:endParaRPr/>
          </a:p>
        </p:txBody>
      </p:sp>
      <p:sp>
        <p:nvSpPr>
          <p:cNvPr id="153" name="Google Shape;153;p2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It learns “</a:t>
            </a:r>
            <a:r>
              <a:rPr i="1" lang="en"/>
              <a:t>weights</a:t>
            </a:r>
            <a:r>
              <a:rPr lang="en"/>
              <a:t>” aka “</a:t>
            </a:r>
            <a:r>
              <a:rPr i="1" lang="en"/>
              <a:t>parameters</a:t>
            </a:r>
            <a:r>
              <a:rPr lang="en"/>
              <a:t>” aka “</a:t>
            </a:r>
            <a:r>
              <a:rPr i="1" lang="en"/>
              <a:t>connection strengths</a:t>
            </a:r>
            <a:r>
              <a:rPr lang="en"/>
              <a:t>” that minimize a measure of error (aka “loss” aka “cost”) function given a set of training inputs x (aka “a dataset”)</a:t>
            </a:r>
            <a:endParaRPr/>
          </a:p>
        </p:txBody>
      </p:sp>
      <p:pic>
        <p:nvPicPr>
          <p:cNvPr id="154" name="Google Shape;154;p28"/>
          <p:cNvPicPr preferRelativeResize="0"/>
          <p:nvPr/>
        </p:nvPicPr>
        <p:blipFill>
          <a:blip r:embed="rId3">
            <a:alphaModFix/>
          </a:blip>
          <a:stretch>
            <a:fillRect/>
          </a:stretch>
        </p:blipFill>
        <p:spPr>
          <a:xfrm>
            <a:off x="1212300" y="2120000"/>
            <a:ext cx="5311676" cy="28916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2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Multilayer perceptrons</a:t>
            </a:r>
            <a:endParaRPr/>
          </a:p>
        </p:txBody>
      </p:sp>
      <p:pic>
        <p:nvPicPr>
          <p:cNvPr id="160" name="Google Shape;160;p29"/>
          <p:cNvPicPr preferRelativeResize="0"/>
          <p:nvPr/>
        </p:nvPicPr>
        <p:blipFill>
          <a:blip r:embed="rId3">
            <a:alphaModFix/>
          </a:blip>
          <a:stretch>
            <a:fillRect/>
          </a:stretch>
        </p:blipFill>
        <p:spPr>
          <a:xfrm>
            <a:off x="2547175" y="1189172"/>
            <a:ext cx="3617400" cy="34586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3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Hidden layers</a:t>
            </a:r>
            <a:endParaRPr/>
          </a:p>
        </p:txBody>
      </p:sp>
      <p:pic>
        <p:nvPicPr>
          <p:cNvPr id="166" name="Google Shape;166;p30"/>
          <p:cNvPicPr preferRelativeResize="0"/>
          <p:nvPr/>
        </p:nvPicPr>
        <p:blipFill>
          <a:blip r:embed="rId3">
            <a:alphaModFix/>
          </a:blip>
          <a:stretch>
            <a:fillRect/>
          </a:stretch>
        </p:blipFill>
        <p:spPr>
          <a:xfrm>
            <a:off x="1912174" y="1107750"/>
            <a:ext cx="4835100" cy="37150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3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Hidden layers</a:t>
            </a:r>
            <a:endParaRPr/>
          </a:p>
        </p:txBody>
      </p:sp>
      <p:pic>
        <p:nvPicPr>
          <p:cNvPr id="172" name="Google Shape;172;p31"/>
          <p:cNvPicPr preferRelativeResize="0"/>
          <p:nvPr/>
        </p:nvPicPr>
        <p:blipFill>
          <a:blip r:embed="rId3">
            <a:alphaModFix/>
          </a:blip>
          <a:stretch>
            <a:fillRect/>
          </a:stretch>
        </p:blipFill>
        <p:spPr>
          <a:xfrm>
            <a:off x="1756150" y="1112825"/>
            <a:ext cx="4171950" cy="35147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4"/>
          <p:cNvSpPr txBox="1"/>
          <p:nvPr>
            <p:ph type="ctrTitle"/>
          </p:nvPr>
        </p:nvSpPr>
        <p:spPr>
          <a:xfrm>
            <a:off x="311700" y="896975"/>
            <a:ext cx="8520600" cy="79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600"/>
              <a:t>About me</a:t>
            </a:r>
            <a:endParaRPr sz="3600"/>
          </a:p>
        </p:txBody>
      </p:sp>
      <p:sp>
        <p:nvSpPr>
          <p:cNvPr id="61" name="Google Shape;61;p14"/>
          <p:cNvSpPr txBox="1"/>
          <p:nvPr>
            <p:ph idx="1" type="subTitle"/>
          </p:nvPr>
        </p:nvSpPr>
        <p:spPr>
          <a:xfrm>
            <a:off x="311700" y="1701600"/>
            <a:ext cx="8520600" cy="7926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sz="2400"/>
              <a:t>Senior Data Scientist at Vinted</a:t>
            </a:r>
            <a:endParaRPr sz="2400"/>
          </a:p>
          <a:p>
            <a:pPr indent="-381000" lvl="0" marL="457200" rtl="0" algn="l">
              <a:spcBef>
                <a:spcPts val="0"/>
              </a:spcBef>
              <a:spcAft>
                <a:spcPts val="0"/>
              </a:spcAft>
              <a:buSzPts val="2400"/>
              <a:buChar char="●"/>
            </a:pPr>
            <a:r>
              <a:rPr lang="en" sz="2400"/>
              <a:t>Background in academia (computer science and bioengineering)</a:t>
            </a:r>
            <a:endParaRPr sz="2400"/>
          </a:p>
          <a:p>
            <a:pPr indent="-381000" lvl="1" marL="914400" rtl="0" algn="l">
              <a:spcBef>
                <a:spcPts val="0"/>
              </a:spcBef>
              <a:spcAft>
                <a:spcPts val="0"/>
              </a:spcAft>
              <a:buSzPts val="2400"/>
              <a:buChar char="○"/>
            </a:pPr>
            <a:r>
              <a:rPr lang="en" sz="2400"/>
              <a:t>Organizer of the </a:t>
            </a:r>
            <a:r>
              <a:rPr lang="en" sz="2400" u="sng">
                <a:solidFill>
                  <a:schemeClr val="accent5"/>
                </a:solidFill>
                <a:hlinkClick r:id="rId3">
                  <a:extLst>
                    <a:ext uri="{A12FA001-AC4F-418D-AE19-62706E023703}">
                      <ahyp:hlinkClr val="tx"/>
                    </a:ext>
                  </a:extLst>
                </a:hlinkClick>
              </a:rPr>
              <a:t>Berlin Computer Vision Group</a:t>
            </a:r>
            <a:r>
              <a:rPr lang="en" sz="2400"/>
              <a:t> </a:t>
            </a:r>
            <a:endParaRPr sz="2400"/>
          </a:p>
          <a:p>
            <a:pPr indent="-381000" lvl="1" marL="914400" rtl="0" algn="l">
              <a:spcBef>
                <a:spcPts val="0"/>
              </a:spcBef>
              <a:spcAft>
                <a:spcPts val="0"/>
              </a:spcAft>
              <a:buSzPts val="2400"/>
              <a:buChar char="○"/>
            </a:pPr>
            <a:r>
              <a:rPr lang="en" sz="2400"/>
              <a:t>Arepa-lover (try them, they’re </a:t>
            </a:r>
            <a:r>
              <a:rPr i="1" lang="en" sz="2400"/>
              <a:t>awesome</a:t>
            </a:r>
            <a:r>
              <a:rPr lang="en" sz="2400"/>
              <a:t>) </a:t>
            </a:r>
            <a:endParaRPr sz="24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3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Observation: the term ‘deep learning’ is </a:t>
            </a:r>
            <a:r>
              <a:rPr b="1" lang="en"/>
              <a:t>pure hype</a:t>
            </a:r>
            <a:endParaRPr b="1"/>
          </a:p>
        </p:txBody>
      </p:sp>
      <p:sp>
        <p:nvSpPr>
          <p:cNvPr id="178" name="Google Shape;178;p3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Most of the techniques for “deep learning” have been around for at least 50 years</a:t>
            </a:r>
            <a:endParaRPr/>
          </a:p>
          <a:p>
            <a:pPr indent="-317500" lvl="1" marL="914400" rtl="0" algn="l">
              <a:spcBef>
                <a:spcPts val="0"/>
              </a:spcBef>
              <a:spcAft>
                <a:spcPts val="0"/>
              </a:spcAft>
              <a:buSzPts val="1400"/>
              <a:buChar char="○"/>
            </a:pPr>
            <a:r>
              <a:rPr lang="en"/>
              <a:t>50 years if we count the invention of computation graphs for </a:t>
            </a:r>
            <a:r>
              <a:rPr lang="en" u="sng">
                <a:solidFill>
                  <a:schemeClr val="hlink"/>
                </a:solidFill>
                <a:hlinkClick r:id="rId3"/>
              </a:rPr>
              <a:t>backpropagation</a:t>
            </a:r>
            <a:endParaRPr/>
          </a:p>
          <a:p>
            <a:pPr indent="-317500" lvl="1" marL="914400" rtl="0" algn="l">
              <a:spcBef>
                <a:spcPts val="0"/>
              </a:spcBef>
              <a:spcAft>
                <a:spcPts val="0"/>
              </a:spcAft>
              <a:buSzPts val="1400"/>
              <a:buChar char="○"/>
            </a:pPr>
            <a:r>
              <a:rPr lang="en"/>
              <a:t>80 years if we count the first neural network with </a:t>
            </a:r>
            <a:r>
              <a:rPr lang="en" u="sng">
                <a:solidFill>
                  <a:schemeClr val="hlink"/>
                </a:solidFill>
                <a:hlinkClick r:id="rId4"/>
              </a:rPr>
              <a:t>manually set weights</a:t>
            </a:r>
            <a:endParaRPr/>
          </a:p>
          <a:p>
            <a:pPr indent="-317500" lvl="1" marL="914400" rtl="0" algn="l">
              <a:spcBef>
                <a:spcPts val="0"/>
              </a:spcBef>
              <a:spcAft>
                <a:spcPts val="0"/>
              </a:spcAft>
              <a:buSzPts val="1400"/>
              <a:buChar char="○"/>
            </a:pPr>
            <a:r>
              <a:rPr lang="en"/>
              <a:t>60 years if we count the invention of the </a:t>
            </a:r>
            <a:r>
              <a:rPr lang="en" u="sng">
                <a:solidFill>
                  <a:schemeClr val="hlink"/>
                </a:solidFill>
                <a:hlinkClick r:id="rId5"/>
              </a:rPr>
              <a:t>perceptron</a:t>
            </a:r>
            <a:r>
              <a:rPr lang="en"/>
              <a:t> </a:t>
            </a:r>
            <a:endParaRPr/>
          </a:p>
          <a:p>
            <a:pPr indent="-342900" lvl="0" marL="457200" rtl="0" algn="l">
              <a:spcBef>
                <a:spcPts val="0"/>
              </a:spcBef>
              <a:spcAft>
                <a:spcPts val="0"/>
              </a:spcAft>
              <a:buSzPts val="1800"/>
              <a:buChar char="●"/>
            </a:pPr>
            <a:r>
              <a:rPr lang="en"/>
              <a:t>‘Deep learning = new AI’ became a thing when people started using neural networks to win the </a:t>
            </a:r>
            <a:r>
              <a:rPr lang="en" u="sng">
                <a:solidFill>
                  <a:schemeClr val="hlink"/>
                </a:solidFill>
                <a:hlinkClick r:id="rId6"/>
              </a:rPr>
              <a:t>ImageNet challenge about 10 years ago</a:t>
            </a:r>
            <a:r>
              <a:rPr lang="en"/>
              <a:t> </a:t>
            </a:r>
            <a:endParaRPr/>
          </a:p>
          <a:p>
            <a:pPr indent="-317500" lvl="1" marL="914400" rtl="0" algn="l">
              <a:spcBef>
                <a:spcPts val="0"/>
              </a:spcBef>
              <a:spcAft>
                <a:spcPts val="0"/>
              </a:spcAft>
              <a:buSzPts val="1400"/>
              <a:buChar char="○"/>
            </a:pPr>
            <a:r>
              <a:rPr lang="en"/>
              <a:t>This rebranding and popularization came mainly through four academic labs: Hinton’s, LeCun’s, Bengio’s and Schmidhuber’s </a:t>
            </a:r>
            <a:endParaRPr/>
          </a:p>
          <a:p>
            <a:pPr indent="-317500" lvl="1" marL="914400" rtl="0" algn="l">
              <a:spcBef>
                <a:spcPts val="0"/>
              </a:spcBef>
              <a:spcAft>
                <a:spcPts val="0"/>
              </a:spcAft>
              <a:buSzPts val="1400"/>
              <a:buChar char="○"/>
            </a:pPr>
            <a:r>
              <a:rPr lang="en"/>
              <a:t>The real breakthrough came not from new techniques but from more computing power (GPUs) </a:t>
            </a:r>
            <a:endParaRPr/>
          </a:p>
          <a:p>
            <a:pPr indent="-342900" lvl="0" marL="457200" rtl="0" algn="l">
              <a:spcBef>
                <a:spcPts val="0"/>
              </a:spcBef>
              <a:spcAft>
                <a:spcPts val="0"/>
              </a:spcAft>
              <a:buSzPts val="1800"/>
              <a:buChar char="●"/>
            </a:pPr>
            <a:r>
              <a:rPr lang="en"/>
              <a:t>Deep Learning does not do anything that linear and/or logistic regression cannot do</a:t>
            </a:r>
            <a:endParaRPr/>
          </a:p>
          <a:p>
            <a:pPr indent="-317500" lvl="1" marL="914400" rtl="0" algn="l">
              <a:spcBef>
                <a:spcPts val="0"/>
              </a:spcBef>
              <a:spcAft>
                <a:spcPts val="0"/>
              </a:spcAft>
              <a:buSzPts val="1400"/>
              <a:buChar char="○"/>
            </a:pPr>
            <a:r>
              <a:rPr lang="en"/>
              <a:t>Think of deep learning as ‘regression on steroids’ and ‘fancy curve fitting’ </a:t>
            </a:r>
            <a:endParaRPr/>
          </a:p>
          <a:p>
            <a:pPr indent="-317500" lvl="1" marL="914400" rtl="0" algn="l">
              <a:spcBef>
                <a:spcPts val="0"/>
              </a:spcBef>
              <a:spcAft>
                <a:spcPts val="0"/>
              </a:spcAft>
              <a:buSzPts val="1400"/>
              <a:buChar char="○"/>
            </a:pPr>
            <a:r>
              <a:rPr lang="en"/>
              <a:t>‘Deep Learning’ </a:t>
            </a:r>
            <a:r>
              <a:rPr lang="en" u="sng">
                <a:solidFill>
                  <a:schemeClr val="hlink"/>
                </a:solidFill>
                <a:hlinkClick r:id="rId7"/>
              </a:rPr>
              <a:t>does not understand causality</a:t>
            </a:r>
            <a:r>
              <a:rPr lang="en"/>
              <a:t>, it only picks on correlations </a:t>
            </a:r>
            <a:endParaRPr/>
          </a:p>
          <a:p>
            <a:pPr indent="0" lvl="0" marL="457200" rtl="0" algn="l">
              <a:spcBef>
                <a:spcPts val="1600"/>
              </a:spcBef>
              <a:spcAft>
                <a:spcPts val="160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pic>
        <p:nvPicPr>
          <p:cNvPr id="183" name="Google Shape;183;p33"/>
          <p:cNvPicPr preferRelativeResize="0"/>
          <p:nvPr/>
        </p:nvPicPr>
        <p:blipFill>
          <a:blip r:embed="rId3">
            <a:alphaModFix/>
          </a:blip>
          <a:stretch>
            <a:fillRect/>
          </a:stretch>
        </p:blipFill>
        <p:spPr>
          <a:xfrm>
            <a:off x="807663" y="152400"/>
            <a:ext cx="7528673" cy="48387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3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Why do we use deep learning?</a:t>
            </a:r>
            <a:endParaRPr/>
          </a:p>
        </p:txBody>
      </p:sp>
      <p:pic>
        <p:nvPicPr>
          <p:cNvPr id="189" name="Google Shape;189;p34"/>
          <p:cNvPicPr preferRelativeResize="0"/>
          <p:nvPr/>
        </p:nvPicPr>
        <p:blipFill>
          <a:blip r:embed="rId3">
            <a:alphaModFix/>
          </a:blip>
          <a:stretch>
            <a:fillRect/>
          </a:stretch>
        </p:blipFill>
        <p:spPr>
          <a:xfrm>
            <a:off x="1759775" y="1251850"/>
            <a:ext cx="5071501" cy="3116101"/>
          </a:xfrm>
          <a:prstGeom prst="rect">
            <a:avLst/>
          </a:prstGeom>
          <a:noFill/>
          <a:ln>
            <a:noFill/>
          </a:ln>
        </p:spPr>
      </p:pic>
      <p:sp>
        <p:nvSpPr>
          <p:cNvPr id="190" name="Google Shape;190;p34"/>
          <p:cNvSpPr txBox="1"/>
          <p:nvPr/>
        </p:nvSpPr>
        <p:spPr>
          <a:xfrm>
            <a:off x="311700" y="4627300"/>
            <a:ext cx="8520600" cy="2295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Disclaimer: the </a:t>
            </a:r>
            <a:r>
              <a:rPr lang="en" u="sng">
                <a:solidFill>
                  <a:schemeClr val="hlink"/>
                </a:solidFill>
                <a:hlinkClick r:id="rId4"/>
              </a:rPr>
              <a:t>No Free Lunch Theorems</a:t>
            </a:r>
            <a:r>
              <a:rPr lang="en"/>
              <a:t> explain why this graph might be hype, although things like the </a:t>
            </a:r>
            <a:r>
              <a:rPr lang="en" u="sng">
                <a:solidFill>
                  <a:schemeClr val="hlink"/>
                </a:solidFill>
                <a:hlinkClick r:id="rId5"/>
              </a:rPr>
              <a:t>current GPT experiments</a:t>
            </a:r>
            <a:r>
              <a:rPr lang="en"/>
              <a:t> show promise</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3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Applications of deep learning</a:t>
            </a:r>
            <a:endParaRPr/>
          </a:p>
        </p:txBody>
      </p:sp>
      <p:sp>
        <p:nvSpPr>
          <p:cNvPr id="196" name="Google Shape;196;p35"/>
          <p:cNvSpPr txBox="1"/>
          <p:nvPr/>
        </p:nvSpPr>
        <p:spPr>
          <a:xfrm>
            <a:off x="442750" y="1341225"/>
            <a:ext cx="7969200" cy="35028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t/>
            </a:r>
            <a:endParaRPr/>
          </a:p>
          <a:p>
            <a:pPr indent="-317500" lvl="0" marL="457200" rtl="0" algn="l">
              <a:spcBef>
                <a:spcPts val="0"/>
              </a:spcBef>
              <a:spcAft>
                <a:spcPts val="0"/>
              </a:spcAft>
              <a:buSzPts val="1400"/>
              <a:buChar char="●"/>
            </a:pPr>
            <a:r>
              <a:rPr lang="en"/>
              <a:t>Computer vision: image classification, object detection, segmentation, image description, image generation, satellite and drone image analysis</a:t>
            </a:r>
            <a:endParaRPr/>
          </a:p>
          <a:p>
            <a:pPr indent="0" lvl="0" marL="457200" rtl="0" algn="l">
              <a:spcBef>
                <a:spcPts val="0"/>
              </a:spcBef>
              <a:spcAft>
                <a:spcPts val="0"/>
              </a:spcAft>
              <a:buNone/>
            </a:pPr>
            <a:r>
              <a:t/>
            </a:r>
            <a:endParaRPr/>
          </a:p>
          <a:p>
            <a:pPr indent="-317500" lvl="0" marL="457200" rtl="0" algn="l">
              <a:spcBef>
                <a:spcPts val="0"/>
              </a:spcBef>
              <a:spcAft>
                <a:spcPts val="0"/>
              </a:spcAft>
              <a:buSzPts val="1400"/>
              <a:buChar char="●"/>
            </a:pPr>
            <a:r>
              <a:rPr lang="en"/>
              <a:t>Natural Language Processing: translation, text and DNA sequence prediction, text generation</a:t>
            </a:r>
            <a:endParaRPr/>
          </a:p>
          <a:p>
            <a:pPr indent="0" lvl="0" marL="457200" rtl="0" algn="l">
              <a:spcBef>
                <a:spcPts val="0"/>
              </a:spcBef>
              <a:spcAft>
                <a:spcPts val="0"/>
              </a:spcAft>
              <a:buNone/>
            </a:pPr>
            <a:r>
              <a:t/>
            </a:r>
            <a:endParaRPr/>
          </a:p>
          <a:p>
            <a:pPr indent="-317500" lvl="0" marL="457200" rtl="0" algn="l">
              <a:spcBef>
                <a:spcPts val="0"/>
              </a:spcBef>
              <a:spcAft>
                <a:spcPts val="0"/>
              </a:spcAft>
              <a:buSzPts val="1400"/>
              <a:buChar char="●"/>
            </a:pPr>
            <a:r>
              <a:rPr lang="en"/>
              <a:t>Audio understanding, audio generation, lip reading</a:t>
            </a:r>
            <a:endParaRPr/>
          </a:p>
          <a:p>
            <a:pPr indent="0" lvl="0" marL="457200" rtl="0" algn="l">
              <a:spcBef>
                <a:spcPts val="0"/>
              </a:spcBef>
              <a:spcAft>
                <a:spcPts val="0"/>
              </a:spcAft>
              <a:buNone/>
            </a:pPr>
            <a:r>
              <a:t/>
            </a:r>
            <a:endParaRPr/>
          </a:p>
          <a:p>
            <a:pPr indent="0" lvl="0" marL="457200" rtl="0" algn="l">
              <a:spcBef>
                <a:spcPts val="0"/>
              </a:spcBef>
              <a:spcAft>
                <a:spcPts val="0"/>
              </a:spcAft>
              <a:buNone/>
            </a:pPr>
            <a:r>
              <a:t/>
            </a:r>
            <a:endParaRPr/>
          </a:p>
          <a:p>
            <a:pPr indent="-317500" lvl="0" marL="457200" rtl="0" algn="l">
              <a:spcBef>
                <a:spcPts val="0"/>
              </a:spcBef>
              <a:spcAft>
                <a:spcPts val="0"/>
              </a:spcAft>
              <a:buSzPts val="1400"/>
              <a:buChar char="●"/>
            </a:pPr>
            <a:r>
              <a:rPr lang="en"/>
              <a:t>Playing games, finding optimal strategies (when paired with reinforcement learning) </a:t>
            </a:r>
            <a:endParaRPr/>
          </a:p>
          <a:p>
            <a:pPr indent="0" lvl="0" marL="457200" rtl="0" algn="l">
              <a:spcBef>
                <a:spcPts val="0"/>
              </a:spcBef>
              <a:spcAft>
                <a:spcPts val="0"/>
              </a:spcAft>
              <a:buNone/>
            </a:pPr>
            <a:r>
              <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en"/>
              <a:t>Any system that requires the finding of </a:t>
            </a:r>
            <a:r>
              <a:rPr b="1" lang="en"/>
              <a:t>significant correlations</a:t>
            </a:r>
            <a:r>
              <a:rPr lang="en"/>
              <a:t> or patterns/”intuitions” in the data, i.e. the ‘thinking fast’ systems referred by Daniel Kahneman in his famous book. </a:t>
            </a:r>
            <a:endParaRPr/>
          </a:p>
          <a:p>
            <a:pPr indent="0" lvl="0" marL="457200" rtl="0" algn="l">
              <a:spcBef>
                <a:spcPts val="0"/>
              </a:spcBef>
              <a:spcAft>
                <a:spcPts val="0"/>
              </a:spcAft>
              <a:buNone/>
            </a:pPr>
            <a:r>
              <a:t/>
            </a:r>
            <a:endParaRPr/>
          </a:p>
          <a:p>
            <a:pPr indent="0" lvl="0" marL="457200" rtl="0" algn="l">
              <a:spcBef>
                <a:spcPts val="0"/>
              </a:spcBef>
              <a:spcAft>
                <a:spcPts val="0"/>
              </a:spcAft>
              <a:buNone/>
            </a:pPr>
            <a:r>
              <a:rPr lang="en"/>
              <a:t>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3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Why do we use deep learning?</a:t>
            </a:r>
            <a:endParaRPr/>
          </a:p>
        </p:txBody>
      </p:sp>
      <p:sp>
        <p:nvSpPr>
          <p:cNvPr id="202" name="Google Shape;202;p36"/>
          <p:cNvSpPr txBox="1"/>
          <p:nvPr/>
        </p:nvSpPr>
        <p:spPr>
          <a:xfrm>
            <a:off x="481475" y="1389650"/>
            <a:ext cx="7577400" cy="32376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Deep neural networks are </a:t>
            </a:r>
            <a:r>
              <a:rPr b="1" i="1" lang="en"/>
              <a:t>universal function approximators</a:t>
            </a:r>
            <a:endParaRPr b="1" i="1"/>
          </a:p>
          <a:p>
            <a:pPr indent="-317500" lvl="1" marL="914400" rtl="0" algn="l">
              <a:spcBef>
                <a:spcPts val="0"/>
              </a:spcBef>
              <a:spcAft>
                <a:spcPts val="0"/>
              </a:spcAft>
              <a:buSzPts val="1400"/>
              <a:buChar char="○"/>
            </a:pPr>
            <a:r>
              <a:rPr i="1" lang="en"/>
              <a:t>This means that given the right architecture and training, they can </a:t>
            </a:r>
            <a:r>
              <a:rPr b="1" i="1" lang="en"/>
              <a:t>compute everything that’s computable</a:t>
            </a:r>
            <a:r>
              <a:rPr i="1" lang="en"/>
              <a:t>, just like a </a:t>
            </a:r>
            <a:r>
              <a:rPr i="1" lang="en" u="sng">
                <a:solidFill>
                  <a:schemeClr val="hlink"/>
                </a:solidFill>
                <a:hlinkClick r:id="rId3"/>
              </a:rPr>
              <a:t>Universal Turing Machine</a:t>
            </a:r>
            <a:r>
              <a:rPr i="1" lang="en"/>
              <a:t> </a:t>
            </a:r>
            <a:endParaRPr i="1"/>
          </a:p>
          <a:p>
            <a:pPr indent="-317500" lvl="1" marL="914400" rtl="0" algn="l">
              <a:spcBef>
                <a:spcPts val="0"/>
              </a:spcBef>
              <a:spcAft>
                <a:spcPts val="0"/>
              </a:spcAft>
              <a:buSzPts val="1400"/>
              <a:buChar char="○"/>
            </a:pPr>
            <a:r>
              <a:rPr i="1" lang="en"/>
              <a:t>In practice this means that deep networks are </a:t>
            </a:r>
            <a:r>
              <a:rPr b="1" i="1" lang="en"/>
              <a:t>very good</a:t>
            </a:r>
            <a:r>
              <a:rPr i="1" lang="en"/>
              <a:t> at finding very sophisticated decision boundaries (aka “curve fitting”) </a:t>
            </a:r>
            <a:endParaRPr i="1"/>
          </a:p>
          <a:p>
            <a:pPr indent="-317500" lvl="1" marL="914400" rtl="0" algn="l">
              <a:spcBef>
                <a:spcPts val="0"/>
              </a:spcBef>
              <a:spcAft>
                <a:spcPts val="0"/>
              </a:spcAft>
              <a:buSzPts val="1400"/>
              <a:buChar char="○"/>
            </a:pPr>
            <a:r>
              <a:rPr i="1" lang="en"/>
              <a:t>Finding the function means the finding </a:t>
            </a:r>
            <a:r>
              <a:rPr b="1" i="1" lang="en"/>
              <a:t>architecture and or training </a:t>
            </a:r>
            <a:r>
              <a:rPr i="1" lang="en"/>
              <a:t>of the neural network</a:t>
            </a:r>
            <a:endParaRPr i="1"/>
          </a:p>
          <a:p>
            <a:pPr indent="-317500" lvl="1" marL="914400" rtl="0" algn="l">
              <a:spcBef>
                <a:spcPts val="0"/>
              </a:spcBef>
              <a:spcAft>
                <a:spcPts val="0"/>
              </a:spcAft>
              <a:buSzPts val="1400"/>
              <a:buChar char="○"/>
            </a:pPr>
            <a:r>
              <a:rPr i="1" lang="en"/>
              <a:t>It’s </a:t>
            </a:r>
            <a:r>
              <a:rPr b="1" i="1" lang="en"/>
              <a:t>fair</a:t>
            </a:r>
            <a:r>
              <a:rPr i="1" lang="en"/>
              <a:t> to call deep neural networks “</a:t>
            </a:r>
            <a:r>
              <a:rPr b="1" i="1" lang="en"/>
              <a:t>linear regression on steroids</a:t>
            </a:r>
            <a:r>
              <a:rPr i="1" lang="en"/>
              <a:t>”</a:t>
            </a:r>
            <a:endParaRPr i="1"/>
          </a:p>
          <a:p>
            <a:pPr indent="-317500" lvl="1" marL="914400" rtl="0" algn="l">
              <a:spcBef>
                <a:spcPts val="0"/>
              </a:spcBef>
              <a:spcAft>
                <a:spcPts val="0"/>
              </a:spcAft>
              <a:buSzPts val="1400"/>
              <a:buChar char="○"/>
            </a:pPr>
            <a:r>
              <a:rPr i="1" lang="en"/>
              <a:t>Deep neural networks pick hidden </a:t>
            </a:r>
            <a:r>
              <a:rPr b="1" i="1" lang="en"/>
              <a:t>correlations</a:t>
            </a:r>
            <a:r>
              <a:rPr i="1" lang="en"/>
              <a:t> in the data, but most architectures </a:t>
            </a:r>
            <a:r>
              <a:rPr i="1" lang="en" u="sng">
                <a:solidFill>
                  <a:schemeClr val="hlink"/>
                </a:solidFill>
                <a:hlinkClick r:id="rId4"/>
              </a:rPr>
              <a:t>don’t pick on </a:t>
            </a:r>
            <a:r>
              <a:rPr b="1" i="1" lang="en" u="sng">
                <a:solidFill>
                  <a:schemeClr val="hlink"/>
                </a:solidFill>
                <a:hlinkClick r:id="rId5"/>
              </a:rPr>
              <a:t>causality</a:t>
            </a:r>
            <a:r>
              <a:rPr i="1" lang="en"/>
              <a:t> (current research topic)</a:t>
            </a:r>
            <a:endParaRPr i="1"/>
          </a:p>
          <a:p>
            <a:pPr indent="0" lvl="0" marL="0" rtl="0" algn="l">
              <a:spcBef>
                <a:spcPts val="0"/>
              </a:spcBef>
              <a:spcAft>
                <a:spcPts val="0"/>
              </a:spcAft>
              <a:buNone/>
            </a:pPr>
            <a:r>
              <a:t/>
            </a:r>
            <a:endParaRPr i="1"/>
          </a:p>
          <a:p>
            <a:pPr indent="0" lvl="0" marL="914400" rtl="0" algn="l">
              <a:spcBef>
                <a:spcPts val="0"/>
              </a:spcBef>
              <a:spcAft>
                <a:spcPts val="0"/>
              </a:spcAft>
              <a:buNone/>
            </a:pPr>
            <a:r>
              <a:t/>
            </a:r>
            <a:endParaRPr i="1"/>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3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3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09" name="Google Shape;209;p37"/>
          <p:cNvPicPr preferRelativeResize="0"/>
          <p:nvPr/>
        </p:nvPicPr>
        <p:blipFill>
          <a:blip r:embed="rId3">
            <a:alphaModFix/>
          </a:blip>
          <a:stretch>
            <a:fillRect/>
          </a:stretch>
        </p:blipFill>
        <p:spPr>
          <a:xfrm>
            <a:off x="155850" y="272304"/>
            <a:ext cx="8832301" cy="420587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3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‘Deep learning’ is the art of making squiggly functions</a:t>
            </a:r>
            <a:endParaRPr/>
          </a:p>
        </p:txBody>
      </p:sp>
      <p:sp>
        <p:nvSpPr>
          <p:cNvPr id="215" name="Google Shape;215;p38"/>
          <p:cNvSpPr txBox="1"/>
          <p:nvPr>
            <p:ph idx="1" type="body"/>
          </p:nvPr>
        </p:nvSpPr>
        <p:spPr>
          <a:xfrm>
            <a:off x="422650" y="1539075"/>
            <a:ext cx="8409600" cy="3029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Squiggly function = ‘sophisticated decision boundary’</a:t>
            </a:r>
            <a:endParaRPr/>
          </a:p>
          <a:p>
            <a:pPr indent="-342900" lvl="0" marL="457200" rtl="0" algn="l">
              <a:spcBef>
                <a:spcPts val="0"/>
              </a:spcBef>
              <a:spcAft>
                <a:spcPts val="0"/>
              </a:spcAft>
              <a:buSzPts val="1800"/>
              <a:buChar char="-"/>
            </a:pPr>
            <a:r>
              <a:rPr lang="en"/>
              <a:t>More weights and non linear activations ~ more squiggly boundaries</a:t>
            </a:r>
            <a:endParaRPr/>
          </a:p>
          <a:p>
            <a:pPr indent="-342900" lvl="0" marL="457200" rtl="0" algn="l">
              <a:spcBef>
                <a:spcPts val="0"/>
              </a:spcBef>
              <a:spcAft>
                <a:spcPts val="0"/>
              </a:spcAft>
              <a:buSzPts val="1800"/>
              <a:buChar char="-"/>
            </a:pPr>
            <a:r>
              <a:t/>
            </a:r>
            <a:endParaRPr/>
          </a:p>
          <a:p>
            <a:pPr indent="-342900" lvl="0" marL="457200" rtl="0" algn="l">
              <a:spcBef>
                <a:spcPts val="0"/>
              </a:spcBef>
              <a:spcAft>
                <a:spcPts val="0"/>
              </a:spcAft>
              <a:buSzPts val="1800"/>
              <a:buChar char="-"/>
            </a:pPr>
            <a:r>
              <a:t/>
            </a:r>
            <a:endParaRPr/>
          </a:p>
        </p:txBody>
      </p:sp>
      <p:pic>
        <p:nvPicPr>
          <p:cNvPr id="216" name="Google Shape;216;p38"/>
          <p:cNvPicPr preferRelativeResize="0"/>
          <p:nvPr/>
        </p:nvPicPr>
        <p:blipFill>
          <a:blip r:embed="rId3">
            <a:alphaModFix/>
          </a:blip>
          <a:stretch>
            <a:fillRect/>
          </a:stretch>
        </p:blipFill>
        <p:spPr>
          <a:xfrm>
            <a:off x="662568" y="2382325"/>
            <a:ext cx="3295724" cy="2636600"/>
          </a:xfrm>
          <a:prstGeom prst="rect">
            <a:avLst/>
          </a:prstGeom>
          <a:noFill/>
          <a:ln>
            <a:noFill/>
          </a:ln>
        </p:spPr>
      </p:pic>
      <p:pic>
        <p:nvPicPr>
          <p:cNvPr id="217" name="Google Shape;217;p38"/>
          <p:cNvPicPr preferRelativeResize="0"/>
          <p:nvPr/>
        </p:nvPicPr>
        <p:blipFill>
          <a:blip r:embed="rId4">
            <a:alphaModFix/>
          </a:blip>
          <a:stretch>
            <a:fillRect/>
          </a:stretch>
        </p:blipFill>
        <p:spPr>
          <a:xfrm>
            <a:off x="5033325" y="2453475"/>
            <a:ext cx="3047450" cy="24379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3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Learning non-linearities</a:t>
            </a:r>
            <a:endParaRPr/>
          </a:p>
        </p:txBody>
      </p:sp>
      <p:pic>
        <p:nvPicPr>
          <p:cNvPr id="223" name="Google Shape;223;p39"/>
          <p:cNvPicPr preferRelativeResize="0"/>
          <p:nvPr/>
        </p:nvPicPr>
        <p:blipFill>
          <a:blip r:embed="rId3">
            <a:alphaModFix/>
          </a:blip>
          <a:stretch>
            <a:fillRect/>
          </a:stretch>
        </p:blipFill>
        <p:spPr>
          <a:xfrm>
            <a:off x="428200" y="1017725"/>
            <a:ext cx="6631675" cy="3413649"/>
          </a:xfrm>
          <a:prstGeom prst="rect">
            <a:avLst/>
          </a:prstGeom>
          <a:noFill/>
          <a:ln>
            <a:noFill/>
          </a:ln>
        </p:spPr>
      </p:pic>
      <p:sp>
        <p:nvSpPr>
          <p:cNvPr id="224" name="Google Shape;224;p39"/>
          <p:cNvSpPr txBox="1"/>
          <p:nvPr/>
        </p:nvSpPr>
        <p:spPr>
          <a:xfrm>
            <a:off x="538300" y="4677675"/>
            <a:ext cx="6521700" cy="615600"/>
          </a:xfrm>
          <a:prstGeom prst="rect">
            <a:avLst/>
          </a:prstGeom>
          <a:noFill/>
          <a:ln>
            <a:noFill/>
          </a:ln>
        </p:spPr>
        <p:txBody>
          <a:bodyPr anchorCtr="0" anchor="t" bIns="91425" lIns="91425" spcFirstLastPara="1" rIns="91425" wrap="square" tIns="91425">
            <a:spAutoFit/>
          </a:bodyPr>
          <a:lstStyle/>
          <a:p>
            <a:pPr indent="457200" lvl="0" marL="914400" rtl="0" algn="l">
              <a:spcBef>
                <a:spcPts val="0"/>
              </a:spcBef>
              <a:spcAft>
                <a:spcPts val="0"/>
              </a:spcAft>
              <a:buNone/>
            </a:pPr>
            <a:r>
              <a:rPr lang="en" u="sng">
                <a:solidFill>
                  <a:schemeClr val="hlink"/>
                </a:solidFill>
                <a:hlinkClick r:id="rId4"/>
              </a:rPr>
              <a:t>How neural networks learn non-linearities</a:t>
            </a:r>
            <a:endParaRPr/>
          </a:p>
          <a:p>
            <a:pPr indent="0" lvl="0" marL="0" rtl="0" algn="l">
              <a:spcBef>
                <a:spcPts val="0"/>
              </a:spcBef>
              <a:spcAft>
                <a:spcPts val="0"/>
              </a:spcAft>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pic>
        <p:nvPicPr>
          <p:cNvPr id="229" name="Google Shape;229;p40">
            <a:hlinkClick r:id="rId3"/>
          </p:cNvPr>
          <p:cNvPicPr preferRelativeResize="0"/>
          <p:nvPr/>
        </p:nvPicPr>
        <p:blipFill>
          <a:blip r:embed="rId4">
            <a:alphaModFix/>
          </a:blip>
          <a:stretch>
            <a:fillRect/>
          </a:stretch>
        </p:blipFill>
        <p:spPr>
          <a:xfrm>
            <a:off x="385325" y="549600"/>
            <a:ext cx="7897325" cy="4044301"/>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4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loss function</a:t>
            </a:r>
            <a:endParaRPr/>
          </a:p>
        </p:txBody>
      </p:sp>
      <p:sp>
        <p:nvSpPr>
          <p:cNvPr id="235" name="Google Shape;235;p4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36" name="Google Shape;236;p41"/>
          <p:cNvPicPr preferRelativeResize="0"/>
          <p:nvPr/>
        </p:nvPicPr>
        <p:blipFill>
          <a:blip r:embed="rId3">
            <a:alphaModFix/>
          </a:blip>
          <a:stretch>
            <a:fillRect/>
          </a:stretch>
        </p:blipFill>
        <p:spPr>
          <a:xfrm>
            <a:off x="0" y="173117"/>
            <a:ext cx="9144000" cy="4395767"/>
          </a:xfrm>
          <a:prstGeom prst="rect">
            <a:avLst/>
          </a:prstGeom>
          <a:noFill/>
          <a:ln>
            <a:noFill/>
          </a:ln>
        </p:spPr>
      </p:pic>
      <p:sp>
        <p:nvSpPr>
          <p:cNvPr id="237" name="Google Shape;237;p41"/>
          <p:cNvSpPr txBox="1"/>
          <p:nvPr/>
        </p:nvSpPr>
        <p:spPr>
          <a:xfrm>
            <a:off x="1065350" y="4685275"/>
            <a:ext cx="5510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Q: Which of these points have higher cross entropy?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5"/>
          <p:cNvSpPr txBox="1"/>
          <p:nvPr/>
        </p:nvSpPr>
        <p:spPr>
          <a:xfrm>
            <a:off x="1818075" y="4456750"/>
            <a:ext cx="4722300" cy="288300"/>
          </a:xfrm>
          <a:prstGeom prst="rect">
            <a:avLst/>
          </a:prstGeom>
          <a:noFill/>
          <a:ln>
            <a:noFill/>
          </a:ln>
        </p:spPr>
        <p:txBody>
          <a:bodyPr anchorCtr="0" anchor="t" bIns="91425" lIns="91425" spcFirstLastPara="1" rIns="91425" wrap="square" tIns="91425">
            <a:noAutofit/>
          </a:bodyPr>
          <a:lstStyle/>
          <a:p>
            <a:pPr indent="457200" lvl="0" marL="1371600" rtl="0" algn="l">
              <a:spcBef>
                <a:spcPts val="0"/>
              </a:spcBef>
              <a:spcAft>
                <a:spcPts val="0"/>
              </a:spcAft>
              <a:buNone/>
            </a:pPr>
            <a:r>
              <a:rPr lang="en" sz="1600"/>
              <a:t>Fig 1: Arepas</a:t>
            </a:r>
            <a:endParaRPr sz="1600"/>
          </a:p>
        </p:txBody>
      </p:sp>
      <p:pic>
        <p:nvPicPr>
          <p:cNvPr id="67" name="Google Shape;67;p15"/>
          <p:cNvPicPr preferRelativeResize="0"/>
          <p:nvPr/>
        </p:nvPicPr>
        <p:blipFill>
          <a:blip r:embed="rId3">
            <a:alphaModFix/>
          </a:blip>
          <a:stretch>
            <a:fillRect/>
          </a:stretch>
        </p:blipFill>
        <p:spPr>
          <a:xfrm>
            <a:off x="2017625" y="1159100"/>
            <a:ext cx="4722300" cy="314247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4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feedforward pass</a:t>
            </a:r>
            <a:endParaRPr/>
          </a:p>
        </p:txBody>
      </p:sp>
      <p:pic>
        <p:nvPicPr>
          <p:cNvPr id="243" name="Google Shape;243;p42"/>
          <p:cNvPicPr preferRelativeResize="0"/>
          <p:nvPr/>
        </p:nvPicPr>
        <p:blipFill rotWithShape="1">
          <a:blip r:embed="rId3">
            <a:alphaModFix/>
          </a:blip>
          <a:srcRect b="0" l="0" r="6524" t="12982"/>
          <a:stretch/>
        </p:blipFill>
        <p:spPr>
          <a:xfrm>
            <a:off x="443525" y="1183975"/>
            <a:ext cx="3239074" cy="3324775"/>
          </a:xfrm>
          <a:prstGeom prst="rect">
            <a:avLst/>
          </a:prstGeom>
          <a:noFill/>
          <a:ln>
            <a:noFill/>
          </a:ln>
        </p:spPr>
      </p:pic>
      <p:pic>
        <p:nvPicPr>
          <p:cNvPr id="244" name="Google Shape;244;p42"/>
          <p:cNvPicPr preferRelativeResize="0"/>
          <p:nvPr/>
        </p:nvPicPr>
        <p:blipFill>
          <a:blip r:embed="rId4">
            <a:alphaModFix/>
          </a:blip>
          <a:stretch>
            <a:fillRect/>
          </a:stretch>
        </p:blipFill>
        <p:spPr>
          <a:xfrm>
            <a:off x="3918825" y="1304562"/>
            <a:ext cx="4913475" cy="3083600"/>
          </a:xfrm>
          <a:prstGeom prst="rect">
            <a:avLst/>
          </a:prstGeom>
          <a:noFill/>
          <a:ln>
            <a:noFill/>
          </a:ln>
        </p:spPr>
      </p:pic>
      <p:sp>
        <p:nvSpPr>
          <p:cNvPr id="245" name="Google Shape;245;p42"/>
          <p:cNvSpPr txBox="1"/>
          <p:nvPr/>
        </p:nvSpPr>
        <p:spPr>
          <a:xfrm>
            <a:off x="480050" y="4658275"/>
            <a:ext cx="8190900" cy="400200"/>
          </a:xfrm>
          <a:prstGeom prst="rect">
            <a:avLst/>
          </a:prstGeom>
          <a:noFill/>
          <a:ln>
            <a:noFill/>
          </a:ln>
        </p:spPr>
        <p:txBody>
          <a:bodyPr anchorCtr="0" anchor="t" bIns="91425" lIns="91425" spcFirstLastPara="1" rIns="91425" wrap="square" tIns="91425">
            <a:spAutoFit/>
          </a:bodyPr>
          <a:lstStyle/>
          <a:p>
            <a:pPr indent="457200" lvl="0" marL="1828800" rtl="0" algn="l">
              <a:spcBef>
                <a:spcPts val="0"/>
              </a:spcBef>
              <a:spcAft>
                <a:spcPts val="0"/>
              </a:spcAft>
              <a:buNone/>
            </a:pPr>
            <a:r>
              <a:rPr lang="en" u="sng">
                <a:solidFill>
                  <a:schemeClr val="hlink"/>
                </a:solidFill>
                <a:hlinkClick r:id="rId5"/>
              </a:rPr>
              <a:t>Understanding the feedforward pass</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4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Learning non-linearities</a:t>
            </a:r>
            <a:endParaRPr/>
          </a:p>
        </p:txBody>
      </p:sp>
      <p:sp>
        <p:nvSpPr>
          <p:cNvPr id="251" name="Google Shape;251;p43"/>
          <p:cNvSpPr txBox="1"/>
          <p:nvPr/>
        </p:nvSpPr>
        <p:spPr>
          <a:xfrm>
            <a:off x="538300" y="4677675"/>
            <a:ext cx="6521700" cy="615600"/>
          </a:xfrm>
          <a:prstGeom prst="rect">
            <a:avLst/>
          </a:prstGeom>
          <a:noFill/>
          <a:ln>
            <a:noFill/>
          </a:ln>
        </p:spPr>
        <p:txBody>
          <a:bodyPr anchorCtr="0" anchor="t" bIns="91425" lIns="91425" spcFirstLastPara="1" rIns="91425" wrap="square" tIns="91425">
            <a:spAutoFit/>
          </a:bodyPr>
          <a:lstStyle/>
          <a:p>
            <a:pPr indent="457200" lvl="0" marL="914400" rtl="0" algn="l">
              <a:spcBef>
                <a:spcPts val="0"/>
              </a:spcBef>
              <a:spcAft>
                <a:spcPts val="0"/>
              </a:spcAft>
              <a:buNone/>
            </a:pPr>
            <a:r>
              <a:rPr lang="en" u="sng">
                <a:solidFill>
                  <a:schemeClr val="hlink"/>
                </a:solidFill>
                <a:hlinkClick r:id="rId3"/>
              </a:rPr>
              <a:t>How neural networks learn non-linearities</a:t>
            </a:r>
            <a:endParaRPr/>
          </a:p>
          <a:p>
            <a:pPr indent="0" lvl="0" marL="0" rtl="0" algn="l">
              <a:spcBef>
                <a:spcPts val="0"/>
              </a:spcBef>
              <a:spcAft>
                <a:spcPts val="0"/>
              </a:spcAft>
              <a:buNone/>
            </a:pPr>
            <a:r>
              <a:t/>
            </a:r>
            <a:endParaRPr/>
          </a:p>
        </p:txBody>
      </p:sp>
      <p:pic>
        <p:nvPicPr>
          <p:cNvPr id="252" name="Google Shape;252;p43"/>
          <p:cNvPicPr preferRelativeResize="0"/>
          <p:nvPr/>
        </p:nvPicPr>
        <p:blipFill>
          <a:blip r:embed="rId4">
            <a:alphaModFix/>
          </a:blip>
          <a:stretch>
            <a:fillRect/>
          </a:stretch>
        </p:blipFill>
        <p:spPr>
          <a:xfrm>
            <a:off x="970125" y="1363200"/>
            <a:ext cx="6729400" cy="31852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pic>
        <p:nvPicPr>
          <p:cNvPr id="257" name="Google Shape;257;p44"/>
          <p:cNvPicPr preferRelativeResize="0"/>
          <p:nvPr/>
        </p:nvPicPr>
        <p:blipFill>
          <a:blip r:embed="rId3">
            <a:alphaModFix/>
          </a:blip>
          <a:stretch>
            <a:fillRect/>
          </a:stretch>
        </p:blipFill>
        <p:spPr>
          <a:xfrm>
            <a:off x="152400" y="1170125"/>
            <a:ext cx="8839197" cy="3164127"/>
          </a:xfrm>
          <a:prstGeom prst="rect">
            <a:avLst/>
          </a:prstGeom>
          <a:noFill/>
          <a:ln>
            <a:noFill/>
          </a:ln>
        </p:spPr>
      </p:pic>
      <p:sp>
        <p:nvSpPr>
          <p:cNvPr id="258" name="Google Shape;258;p44"/>
          <p:cNvSpPr txBox="1"/>
          <p:nvPr/>
        </p:nvSpPr>
        <p:spPr>
          <a:xfrm>
            <a:off x="1457350" y="4334250"/>
            <a:ext cx="6613200" cy="7716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 </a:t>
            </a:r>
            <a:r>
              <a:rPr lang="en" u="sng">
                <a:solidFill>
                  <a:schemeClr val="hlink"/>
                </a:solidFill>
                <a:hlinkClick r:id="rId4"/>
              </a:rPr>
              <a:t>Read: scalars, vectors, matrices, and tensors</a:t>
            </a:r>
            <a:endParaRPr/>
          </a:p>
          <a:p>
            <a:pPr indent="-317500" lvl="1" marL="914400" rtl="0" algn="l">
              <a:spcBef>
                <a:spcPts val="0"/>
              </a:spcBef>
              <a:spcAft>
                <a:spcPts val="0"/>
              </a:spcAft>
              <a:buSzPts val="1400"/>
              <a:buChar char="○"/>
            </a:pPr>
            <a:r>
              <a:rPr lang="en" u="sng">
                <a:solidFill>
                  <a:schemeClr val="hlink"/>
                </a:solidFill>
                <a:hlinkClick r:id="rId5"/>
              </a:rPr>
              <a:t>Understanding rank terminology</a:t>
            </a:r>
            <a:endParaRPr/>
          </a:p>
          <a:p>
            <a:pPr indent="0" lvl="0" marL="0" rtl="0" algn="l">
              <a:spcBef>
                <a:spcPts val="0"/>
              </a:spcBef>
              <a:spcAft>
                <a:spcPts val="0"/>
              </a:spcAft>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4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Matrix multiplication</a:t>
            </a:r>
            <a:endParaRPr/>
          </a:p>
        </p:txBody>
      </p:sp>
      <p:pic>
        <p:nvPicPr>
          <p:cNvPr id="264" name="Google Shape;264;p45"/>
          <p:cNvPicPr preferRelativeResize="0"/>
          <p:nvPr/>
        </p:nvPicPr>
        <p:blipFill>
          <a:blip r:embed="rId3">
            <a:alphaModFix/>
          </a:blip>
          <a:stretch>
            <a:fillRect/>
          </a:stretch>
        </p:blipFill>
        <p:spPr>
          <a:xfrm>
            <a:off x="2274175" y="1017725"/>
            <a:ext cx="4152900" cy="3429000"/>
          </a:xfrm>
          <a:prstGeom prst="rect">
            <a:avLst/>
          </a:prstGeom>
          <a:noFill/>
          <a:ln>
            <a:noFill/>
          </a:ln>
        </p:spPr>
      </p:pic>
      <p:sp>
        <p:nvSpPr>
          <p:cNvPr id="265" name="Google Shape;265;p45"/>
          <p:cNvSpPr txBox="1"/>
          <p:nvPr/>
        </p:nvSpPr>
        <p:spPr>
          <a:xfrm>
            <a:off x="3276400" y="4446725"/>
            <a:ext cx="2290800" cy="40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u="sng">
                <a:solidFill>
                  <a:schemeClr val="hlink"/>
                </a:solidFill>
                <a:hlinkClick r:id="rId4"/>
              </a:rPr>
              <a:t>http://matrixmultiplication.xyz/</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4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Matrix multiplication</a:t>
            </a:r>
            <a:endParaRPr/>
          </a:p>
        </p:txBody>
      </p:sp>
      <p:pic>
        <p:nvPicPr>
          <p:cNvPr id="271" name="Google Shape;271;p46"/>
          <p:cNvPicPr preferRelativeResize="0"/>
          <p:nvPr/>
        </p:nvPicPr>
        <p:blipFill>
          <a:blip r:embed="rId3">
            <a:alphaModFix/>
          </a:blip>
          <a:stretch>
            <a:fillRect/>
          </a:stretch>
        </p:blipFill>
        <p:spPr>
          <a:xfrm>
            <a:off x="211950" y="1713975"/>
            <a:ext cx="8877075" cy="1827625"/>
          </a:xfrm>
          <a:prstGeom prst="rect">
            <a:avLst/>
          </a:prstGeom>
          <a:noFill/>
          <a:ln>
            <a:noFill/>
          </a:ln>
        </p:spPr>
      </p:pic>
      <p:sp>
        <p:nvSpPr>
          <p:cNvPr id="272" name="Google Shape;272;p46"/>
          <p:cNvSpPr txBox="1"/>
          <p:nvPr/>
        </p:nvSpPr>
        <p:spPr>
          <a:xfrm>
            <a:off x="3619975" y="3880400"/>
            <a:ext cx="30000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u="sng">
                <a:solidFill>
                  <a:schemeClr val="hlink"/>
                </a:solidFill>
                <a:hlinkClick r:id="rId4"/>
              </a:rPr>
              <a:t>Khan Academy Tutorial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4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Pay attention to the size of the input</a:t>
            </a:r>
            <a:endParaRPr/>
          </a:p>
        </p:txBody>
      </p:sp>
      <p:pic>
        <p:nvPicPr>
          <p:cNvPr id="278" name="Google Shape;278;p47"/>
          <p:cNvPicPr preferRelativeResize="0"/>
          <p:nvPr/>
        </p:nvPicPr>
        <p:blipFill>
          <a:blip r:embed="rId3">
            <a:alphaModFix/>
          </a:blip>
          <a:stretch>
            <a:fillRect/>
          </a:stretch>
        </p:blipFill>
        <p:spPr>
          <a:xfrm>
            <a:off x="495400" y="1152475"/>
            <a:ext cx="7173200" cy="3301601"/>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pic>
        <p:nvPicPr>
          <p:cNvPr id="283" name="Google Shape;283;p48"/>
          <p:cNvPicPr preferRelativeResize="0"/>
          <p:nvPr/>
        </p:nvPicPr>
        <p:blipFill>
          <a:blip r:embed="rId3">
            <a:alphaModFix/>
          </a:blip>
          <a:stretch>
            <a:fillRect/>
          </a:stretch>
        </p:blipFill>
        <p:spPr>
          <a:xfrm>
            <a:off x="1934525" y="152400"/>
            <a:ext cx="4838700" cy="48387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4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Practice: tensors in Pytorch</a:t>
            </a:r>
            <a:endParaRPr/>
          </a:p>
        </p:txBody>
      </p:sp>
      <p:sp>
        <p:nvSpPr>
          <p:cNvPr id="289" name="Google Shape;289;p4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u="sng">
                <a:solidFill>
                  <a:schemeClr val="hlink"/>
                </a:solidFill>
                <a:hlinkClick r:id="rId3"/>
              </a:rPr>
              <a:t>Notebook</a:t>
            </a:r>
            <a:r>
              <a:rPr lang="en"/>
              <a:t> </a:t>
            </a:r>
            <a:endParaRPr/>
          </a:p>
          <a:p>
            <a:pPr indent="-342900" lvl="0" marL="457200" rtl="0" algn="l">
              <a:spcBef>
                <a:spcPts val="0"/>
              </a:spcBef>
              <a:spcAft>
                <a:spcPts val="0"/>
              </a:spcAft>
              <a:buSzPts val="1800"/>
              <a:buChar char="●"/>
            </a:pPr>
            <a:r>
              <a:rPr lang="en" u="sng">
                <a:solidFill>
                  <a:schemeClr val="hlink"/>
                </a:solidFill>
                <a:hlinkClick r:id="rId4"/>
              </a:rPr>
              <a:t>Solutions</a:t>
            </a:r>
            <a:r>
              <a:rPr lang="en"/>
              <a:t> </a:t>
            </a:r>
            <a:endParaRPr/>
          </a:p>
          <a:p>
            <a:pPr indent="0" lvl="0" marL="0" rtl="0" algn="l">
              <a:spcBef>
                <a:spcPts val="1600"/>
              </a:spcBef>
              <a:spcAft>
                <a:spcPts val="0"/>
              </a:spcAft>
              <a:buNone/>
            </a:pPr>
            <a:r>
              <a:rPr lang="en"/>
              <a:t>Questions:</a:t>
            </a:r>
            <a:endParaRPr/>
          </a:p>
          <a:p>
            <a:pPr indent="-342900" lvl="0" marL="457200" rtl="0" algn="l">
              <a:spcBef>
                <a:spcPts val="1600"/>
              </a:spcBef>
              <a:spcAft>
                <a:spcPts val="0"/>
              </a:spcAft>
              <a:buSzPts val="1800"/>
              <a:buChar char="●"/>
            </a:pPr>
            <a:r>
              <a:rPr lang="en"/>
              <a:t>Why do we use bias terms? </a:t>
            </a:r>
            <a:endParaRPr/>
          </a:p>
          <a:p>
            <a:pPr indent="-342900" lvl="0" marL="457200" rtl="0" algn="l">
              <a:spcBef>
                <a:spcPts val="0"/>
              </a:spcBef>
              <a:spcAft>
                <a:spcPts val="0"/>
              </a:spcAft>
              <a:buSzPts val="1800"/>
              <a:buChar char="●"/>
            </a:pPr>
            <a:r>
              <a:rPr lang="en"/>
              <a:t>How is a torch tensor different from a numpy ndarray?</a:t>
            </a:r>
            <a:endParaRPr/>
          </a:p>
          <a:p>
            <a:pPr indent="-342900" lvl="0" marL="457200" rtl="0" algn="l">
              <a:spcBef>
                <a:spcPts val="0"/>
              </a:spcBef>
              <a:spcAft>
                <a:spcPts val="0"/>
              </a:spcAft>
              <a:buSzPts val="1800"/>
              <a:buChar char="●"/>
            </a:pPr>
            <a:r>
              <a:rPr lang="en"/>
              <a:t>Is a torch tensor always run on a GPU? </a:t>
            </a:r>
            <a:endParaRPr/>
          </a:p>
          <a:p>
            <a:pPr indent="-342900" lvl="0" marL="457200" rtl="0" algn="l">
              <a:spcBef>
                <a:spcPts val="0"/>
              </a:spcBef>
              <a:spcAft>
                <a:spcPts val="0"/>
              </a:spcAft>
              <a:buSzPts val="1800"/>
              <a:buChar char="●"/>
            </a:pPr>
            <a:r>
              <a:rPr lang="en"/>
              <a:t>What is an in-place operation? How are in-place methods named in Pytorch?</a:t>
            </a:r>
            <a:endParaRPr/>
          </a:p>
          <a:p>
            <a:pPr indent="-342900" lvl="0" marL="457200" rtl="0" algn="l">
              <a:spcBef>
                <a:spcPts val="0"/>
              </a:spcBef>
              <a:spcAft>
                <a:spcPts val="0"/>
              </a:spcAft>
              <a:buSzPts val="1800"/>
              <a:buChar char="●"/>
            </a:pPr>
            <a:r>
              <a:rPr lang="en"/>
              <a:t>Is the rectifier linear unit a linear or a non-linear function?</a:t>
            </a:r>
            <a:endParaRPr/>
          </a:p>
          <a:p>
            <a:pPr indent="0" lvl="0" marL="457200" rtl="0" algn="l">
              <a:spcBef>
                <a:spcPts val="1600"/>
              </a:spcBef>
              <a:spcAft>
                <a:spcPts val="0"/>
              </a:spcAft>
              <a:buNone/>
            </a:pPr>
            <a:r>
              <a:t/>
            </a:r>
            <a:endParaRPr/>
          </a:p>
          <a:p>
            <a:pPr indent="0" lvl="0" marL="457200" rtl="0" algn="l">
              <a:spcBef>
                <a:spcPts val="1600"/>
              </a:spcBef>
              <a:spcAft>
                <a:spcPts val="0"/>
              </a:spcAft>
              <a:buNone/>
            </a:pPr>
            <a:r>
              <a:rPr lang="en"/>
              <a:t> </a:t>
            </a:r>
            <a:endParaRPr/>
          </a:p>
          <a:p>
            <a:pPr indent="0" lvl="0" marL="457200" rtl="0" algn="l">
              <a:spcBef>
                <a:spcPts val="1600"/>
              </a:spcBef>
              <a:spcAft>
                <a:spcPts val="0"/>
              </a:spcAft>
              <a:buNone/>
            </a:pPr>
            <a:r>
              <a:t/>
            </a:r>
            <a:endParaRPr/>
          </a:p>
          <a:p>
            <a:pPr indent="0" lvl="0" marL="457200" rtl="0" algn="l">
              <a:spcBef>
                <a:spcPts val="1600"/>
              </a:spcBef>
              <a:spcAft>
                <a:spcPts val="0"/>
              </a:spcAft>
              <a:buNone/>
            </a:pPr>
            <a:r>
              <a:t/>
            </a:r>
            <a:endParaRPr/>
          </a:p>
          <a:p>
            <a:pPr indent="0" lvl="0" marL="457200" rtl="0" algn="l">
              <a:spcBef>
                <a:spcPts val="1600"/>
              </a:spcBef>
              <a:spcAft>
                <a:spcPts val="1600"/>
              </a:spcAft>
              <a:buNone/>
            </a:pPr>
            <a:r>
              <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5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Numerical calculation of derivatives</a:t>
            </a:r>
            <a:endParaRPr/>
          </a:p>
        </p:txBody>
      </p:sp>
      <p:pic>
        <p:nvPicPr>
          <p:cNvPr id="295" name="Google Shape;295;p50"/>
          <p:cNvPicPr preferRelativeResize="0"/>
          <p:nvPr/>
        </p:nvPicPr>
        <p:blipFill>
          <a:blip r:embed="rId3">
            <a:alphaModFix/>
          </a:blip>
          <a:stretch>
            <a:fillRect/>
          </a:stretch>
        </p:blipFill>
        <p:spPr>
          <a:xfrm>
            <a:off x="2229200" y="1287838"/>
            <a:ext cx="4108375" cy="2839525"/>
          </a:xfrm>
          <a:prstGeom prst="rect">
            <a:avLst/>
          </a:prstGeom>
          <a:noFill/>
          <a:ln>
            <a:noFill/>
          </a:ln>
        </p:spPr>
      </p:pic>
      <p:sp>
        <p:nvSpPr>
          <p:cNvPr id="296" name="Google Shape;296;p50"/>
          <p:cNvSpPr txBox="1"/>
          <p:nvPr/>
        </p:nvSpPr>
        <p:spPr>
          <a:xfrm>
            <a:off x="1605800" y="4367125"/>
            <a:ext cx="56676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              </a:t>
            </a:r>
            <a:r>
              <a:rPr lang="en" u="sng">
                <a:solidFill>
                  <a:schemeClr val="hlink"/>
                </a:solidFill>
                <a:hlinkClick r:id="rId4"/>
              </a:rPr>
              <a:t>Numerical derivatives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	    </a:t>
            </a:r>
            <a:r>
              <a:rPr lang="en" u="sng">
                <a:solidFill>
                  <a:schemeClr val="hlink"/>
                </a:solidFill>
                <a:hlinkClick r:id="rId5"/>
              </a:rPr>
              <a:t>Numerical and analytic derivatives in Python</a:t>
            </a:r>
            <a:endParaRPr/>
          </a:p>
          <a:p>
            <a:pPr indent="0" lvl="0" marL="0" rtl="0" algn="l">
              <a:spcBef>
                <a:spcPts val="0"/>
              </a:spcBef>
              <a:spcAft>
                <a:spcPts val="0"/>
              </a:spcAft>
              <a:buNone/>
            </a:pPr>
            <a:r>
              <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5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Backpropagation</a:t>
            </a:r>
            <a:endParaRPr/>
          </a:p>
        </p:txBody>
      </p:sp>
      <p:pic>
        <p:nvPicPr>
          <p:cNvPr id="302" name="Google Shape;302;p51"/>
          <p:cNvPicPr preferRelativeResize="0"/>
          <p:nvPr/>
        </p:nvPicPr>
        <p:blipFill>
          <a:blip r:embed="rId3">
            <a:alphaModFix/>
          </a:blip>
          <a:stretch>
            <a:fillRect/>
          </a:stretch>
        </p:blipFill>
        <p:spPr>
          <a:xfrm>
            <a:off x="152400" y="1170125"/>
            <a:ext cx="8839202" cy="2890049"/>
          </a:xfrm>
          <a:prstGeom prst="rect">
            <a:avLst/>
          </a:prstGeom>
          <a:noFill/>
          <a:ln>
            <a:noFill/>
          </a:ln>
        </p:spPr>
      </p:pic>
      <p:sp>
        <p:nvSpPr>
          <p:cNvPr id="303" name="Google Shape;303;p51"/>
          <p:cNvSpPr txBox="1"/>
          <p:nvPr/>
        </p:nvSpPr>
        <p:spPr>
          <a:xfrm>
            <a:off x="2553900" y="4155450"/>
            <a:ext cx="4036200" cy="47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https://en.wikipedia.org/wiki/Backpropagation</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6"/>
          <p:cNvSpPr txBox="1"/>
          <p:nvPr/>
        </p:nvSpPr>
        <p:spPr>
          <a:xfrm>
            <a:off x="2552425" y="4549150"/>
            <a:ext cx="5813700" cy="433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1" i="0" lang="en" sz="1100" u="sng" cap="none" strike="noStrike">
                <a:solidFill>
                  <a:schemeClr val="hlink"/>
                </a:solidFill>
                <a:latin typeface="Arial"/>
                <a:ea typeface="Arial"/>
                <a:cs typeface="Arial"/>
                <a:sym typeface="Arial"/>
                <a:hlinkClick r:id="rId3"/>
              </a:rPr>
              <a:t>https://www.meetup.com/Berlin-Computer-Vision-Group/</a:t>
            </a:r>
            <a:endParaRPr b="1" i="0" sz="1400" u="none" cap="none" strike="noStrike">
              <a:solidFill>
                <a:srgbClr val="000000"/>
              </a:solidFill>
              <a:latin typeface="Arial"/>
              <a:ea typeface="Arial"/>
              <a:cs typeface="Arial"/>
              <a:sym typeface="Arial"/>
            </a:endParaRPr>
          </a:p>
        </p:txBody>
      </p:sp>
      <p:pic>
        <p:nvPicPr>
          <p:cNvPr id="73" name="Google Shape;73;p16"/>
          <p:cNvPicPr preferRelativeResize="0"/>
          <p:nvPr/>
        </p:nvPicPr>
        <p:blipFill rotWithShape="1">
          <a:blip r:embed="rId4">
            <a:alphaModFix/>
          </a:blip>
          <a:srcRect b="0" l="0" r="0" t="0"/>
          <a:stretch/>
        </p:blipFill>
        <p:spPr>
          <a:xfrm>
            <a:off x="152400" y="452025"/>
            <a:ext cx="8839198" cy="3558358"/>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pic>
        <p:nvPicPr>
          <p:cNvPr id="308" name="Google Shape;308;p52"/>
          <p:cNvPicPr preferRelativeResize="0"/>
          <p:nvPr/>
        </p:nvPicPr>
        <p:blipFill>
          <a:blip r:embed="rId3">
            <a:alphaModFix/>
          </a:blip>
          <a:stretch>
            <a:fillRect/>
          </a:stretch>
        </p:blipFill>
        <p:spPr>
          <a:xfrm>
            <a:off x="152400" y="272025"/>
            <a:ext cx="8839202" cy="4523942"/>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5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Gradient computation graphs</a:t>
            </a:r>
            <a:endParaRPr/>
          </a:p>
        </p:txBody>
      </p:sp>
      <p:pic>
        <p:nvPicPr>
          <p:cNvPr id="314" name="Google Shape;314;p53"/>
          <p:cNvPicPr preferRelativeResize="0"/>
          <p:nvPr/>
        </p:nvPicPr>
        <p:blipFill>
          <a:blip r:embed="rId3">
            <a:alphaModFix/>
          </a:blip>
          <a:stretch>
            <a:fillRect/>
          </a:stretch>
        </p:blipFill>
        <p:spPr>
          <a:xfrm>
            <a:off x="311700" y="1353522"/>
            <a:ext cx="6890400" cy="3389778"/>
          </a:xfrm>
          <a:prstGeom prst="rect">
            <a:avLst/>
          </a:prstGeom>
          <a:noFill/>
          <a:ln>
            <a:noFill/>
          </a:ln>
        </p:spPr>
      </p:pic>
      <p:sp>
        <p:nvSpPr>
          <p:cNvPr id="315" name="Google Shape;315;p53"/>
          <p:cNvSpPr txBox="1"/>
          <p:nvPr/>
        </p:nvSpPr>
        <p:spPr>
          <a:xfrm>
            <a:off x="887650" y="4743300"/>
            <a:ext cx="6890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hlinkClick r:id="rId4"/>
              </a:rPr>
              <a:t>http://cs231n.stanford.edu/slides/2019/cs231n_2019_lecture04.pdf</a:t>
            </a:r>
            <a:r>
              <a:rPr lang="en"/>
              <a:t> </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5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Gradient computation graphs</a:t>
            </a:r>
            <a:endParaRPr/>
          </a:p>
        </p:txBody>
      </p:sp>
      <p:sp>
        <p:nvSpPr>
          <p:cNvPr id="321" name="Google Shape;321;p54"/>
          <p:cNvSpPr txBox="1"/>
          <p:nvPr/>
        </p:nvSpPr>
        <p:spPr>
          <a:xfrm>
            <a:off x="887650" y="4743300"/>
            <a:ext cx="6890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hlinkClick r:id="rId3"/>
              </a:rPr>
              <a:t>http://cs231n.stanford.edu/slides/2019/cs231n_2019_lecture04.pdf</a:t>
            </a:r>
            <a:r>
              <a:rPr lang="en"/>
              <a:t> </a:t>
            </a:r>
            <a:endParaRPr/>
          </a:p>
        </p:txBody>
      </p:sp>
      <p:pic>
        <p:nvPicPr>
          <p:cNvPr id="322" name="Google Shape;322;p54"/>
          <p:cNvPicPr preferRelativeResize="0"/>
          <p:nvPr/>
        </p:nvPicPr>
        <p:blipFill>
          <a:blip r:embed="rId4">
            <a:alphaModFix/>
          </a:blip>
          <a:stretch>
            <a:fillRect/>
          </a:stretch>
        </p:blipFill>
        <p:spPr>
          <a:xfrm>
            <a:off x="311700" y="1170125"/>
            <a:ext cx="6354543" cy="3420774"/>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55"/>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328" name="Google Shape;328;p55"/>
          <p:cNvPicPr preferRelativeResize="0"/>
          <p:nvPr/>
        </p:nvPicPr>
        <p:blipFill>
          <a:blip r:embed="rId3">
            <a:alphaModFix/>
          </a:blip>
          <a:stretch>
            <a:fillRect/>
          </a:stretch>
        </p:blipFill>
        <p:spPr>
          <a:xfrm>
            <a:off x="256075" y="352500"/>
            <a:ext cx="8282977" cy="4438501"/>
          </a:xfrm>
          <a:prstGeom prst="rect">
            <a:avLst/>
          </a:prstGeom>
          <a:noFill/>
          <a:ln>
            <a:noFill/>
          </a:ln>
        </p:spPr>
      </p:pic>
      <p:sp>
        <p:nvSpPr>
          <p:cNvPr id="329" name="Google Shape;329;p55"/>
          <p:cNvSpPr txBox="1"/>
          <p:nvPr/>
        </p:nvSpPr>
        <p:spPr>
          <a:xfrm>
            <a:off x="2814975" y="479100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hlinkClick r:id="rId4"/>
              </a:rPr>
              <a:t>Justin Johnson’s lecture </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pic>
        <p:nvPicPr>
          <p:cNvPr id="334" name="Google Shape;334;p56"/>
          <p:cNvPicPr preferRelativeResize="0"/>
          <p:nvPr/>
        </p:nvPicPr>
        <p:blipFill>
          <a:blip r:embed="rId3">
            <a:alphaModFix/>
          </a:blip>
          <a:stretch>
            <a:fillRect/>
          </a:stretch>
        </p:blipFill>
        <p:spPr>
          <a:xfrm>
            <a:off x="55825" y="349950"/>
            <a:ext cx="9027051" cy="410865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5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Backpropagation in PyTorch</a:t>
            </a:r>
            <a:endParaRPr/>
          </a:p>
        </p:txBody>
      </p:sp>
      <p:sp>
        <p:nvSpPr>
          <p:cNvPr id="340" name="Google Shape;340;p5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u="sng">
                <a:solidFill>
                  <a:schemeClr val="hlink"/>
                </a:solidFill>
                <a:hlinkClick r:id="rId3"/>
              </a:rPr>
              <a:t>Watch</a:t>
            </a:r>
            <a:r>
              <a:rPr lang="en" u="sng">
                <a:solidFill>
                  <a:schemeClr val="hlink"/>
                </a:solidFill>
                <a:hlinkClick r:id="rId4"/>
              </a:rPr>
              <a:t> this</a:t>
            </a:r>
            <a:r>
              <a:rPr lang="en"/>
              <a:t> (clearest, most practical explanation on backprop ever)</a:t>
            </a:r>
            <a:endParaRPr/>
          </a:p>
          <a:p>
            <a:pPr indent="-317500" lvl="1" marL="914400" rtl="0" algn="l">
              <a:spcBef>
                <a:spcPts val="0"/>
              </a:spcBef>
              <a:spcAft>
                <a:spcPts val="0"/>
              </a:spcAft>
              <a:buSzPts val="1400"/>
              <a:buChar char="○"/>
            </a:pPr>
            <a:r>
              <a:rPr lang="en" u="sng">
                <a:solidFill>
                  <a:schemeClr val="hlink"/>
                </a:solidFill>
                <a:hlinkClick r:id="rId5"/>
              </a:rPr>
              <a:t>Notebook</a:t>
            </a:r>
            <a:endParaRPr/>
          </a:p>
          <a:p>
            <a:pPr indent="-317500" lvl="1" marL="914400" rtl="0" algn="l">
              <a:spcBef>
                <a:spcPts val="0"/>
              </a:spcBef>
              <a:spcAft>
                <a:spcPts val="0"/>
              </a:spcAft>
              <a:buSzPts val="1400"/>
              <a:buChar char="○"/>
            </a:pPr>
            <a:r>
              <a:rPr lang="en" u="sng">
                <a:solidFill>
                  <a:schemeClr val="hlink"/>
                </a:solidFill>
                <a:hlinkClick r:id="rId6"/>
              </a:rPr>
              <a:t>Solution</a:t>
            </a:r>
            <a:endParaRPr/>
          </a:p>
          <a:p>
            <a:pPr indent="-342900" lvl="0" marL="457200" rtl="0" algn="l">
              <a:spcBef>
                <a:spcPts val="0"/>
              </a:spcBef>
              <a:spcAft>
                <a:spcPts val="0"/>
              </a:spcAft>
              <a:buSzPts val="1800"/>
              <a:buChar char="●"/>
            </a:pPr>
            <a:r>
              <a:rPr lang="en"/>
              <a:t>Review questions</a:t>
            </a:r>
            <a:endParaRPr/>
          </a:p>
          <a:p>
            <a:pPr indent="-317500" lvl="1" marL="914400" rtl="0" algn="l">
              <a:spcBef>
                <a:spcPts val="0"/>
              </a:spcBef>
              <a:spcAft>
                <a:spcPts val="0"/>
              </a:spcAft>
              <a:buSzPts val="1400"/>
              <a:buChar char="○"/>
            </a:pPr>
            <a:r>
              <a:rPr lang="en"/>
              <a:t>What is backpropagation doing?</a:t>
            </a:r>
            <a:endParaRPr/>
          </a:p>
          <a:p>
            <a:pPr indent="-317500" lvl="1" marL="914400" rtl="0" algn="l">
              <a:spcBef>
                <a:spcPts val="0"/>
              </a:spcBef>
              <a:spcAft>
                <a:spcPts val="0"/>
              </a:spcAft>
              <a:buSzPts val="1400"/>
              <a:buChar char="○"/>
            </a:pPr>
            <a:r>
              <a:rPr lang="en"/>
              <a:t>What needs to happen before we call </a:t>
            </a:r>
            <a:r>
              <a:rPr b="1" lang="en"/>
              <a:t>backward() </a:t>
            </a:r>
            <a:r>
              <a:rPr lang="en"/>
              <a:t>in PyTorch?</a:t>
            </a:r>
            <a:endParaRPr/>
          </a:p>
          <a:p>
            <a:pPr indent="-317500" lvl="1" marL="914400" rtl="0" algn="l">
              <a:spcBef>
                <a:spcPts val="0"/>
              </a:spcBef>
              <a:spcAft>
                <a:spcPts val="0"/>
              </a:spcAft>
              <a:buSzPts val="1400"/>
              <a:buChar char="○"/>
            </a:pPr>
            <a:r>
              <a:rPr lang="en"/>
              <a:t>What is the gradient computation graph?</a:t>
            </a:r>
            <a:endParaRPr/>
          </a:p>
          <a:p>
            <a:pPr indent="-317500" lvl="1" marL="914400" rtl="0" algn="l">
              <a:spcBef>
                <a:spcPts val="0"/>
              </a:spcBef>
              <a:spcAft>
                <a:spcPts val="0"/>
              </a:spcAft>
              <a:buSzPts val="1400"/>
              <a:buChar char="○"/>
            </a:pPr>
            <a:r>
              <a:rPr lang="en"/>
              <a:t>Why</a:t>
            </a:r>
            <a:r>
              <a:rPr lang="en"/>
              <a:t> is </a:t>
            </a:r>
            <a:r>
              <a:rPr b="1" lang="en"/>
              <a:t>grad_fn</a:t>
            </a:r>
            <a:r>
              <a:rPr lang="en"/>
              <a:t> changing with every operation done to something involving the weights?  </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5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sigmoid activation function</a:t>
            </a:r>
            <a:endParaRPr/>
          </a:p>
        </p:txBody>
      </p:sp>
      <p:pic>
        <p:nvPicPr>
          <p:cNvPr id="346" name="Google Shape;346;p58"/>
          <p:cNvPicPr preferRelativeResize="0"/>
          <p:nvPr/>
        </p:nvPicPr>
        <p:blipFill>
          <a:blip r:embed="rId3">
            <a:alphaModFix/>
          </a:blip>
          <a:stretch>
            <a:fillRect/>
          </a:stretch>
        </p:blipFill>
        <p:spPr>
          <a:xfrm>
            <a:off x="1876250" y="1100050"/>
            <a:ext cx="4656022" cy="382097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5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rectifier linear unit (ReLU) activation function</a:t>
            </a:r>
            <a:endParaRPr/>
          </a:p>
        </p:txBody>
      </p:sp>
      <p:pic>
        <p:nvPicPr>
          <p:cNvPr id="352" name="Google Shape;352;p59"/>
          <p:cNvPicPr preferRelativeResize="0"/>
          <p:nvPr/>
        </p:nvPicPr>
        <p:blipFill>
          <a:blip r:embed="rId3">
            <a:alphaModFix/>
          </a:blip>
          <a:stretch>
            <a:fillRect/>
          </a:stretch>
        </p:blipFill>
        <p:spPr>
          <a:xfrm>
            <a:off x="600175" y="1181625"/>
            <a:ext cx="5094634" cy="3820975"/>
          </a:xfrm>
          <a:prstGeom prst="rect">
            <a:avLst/>
          </a:prstGeom>
          <a:noFill/>
          <a:ln>
            <a:noFill/>
          </a:ln>
        </p:spPr>
      </p:pic>
      <p:pic>
        <p:nvPicPr>
          <p:cNvPr id="353" name="Google Shape;353;p59"/>
          <p:cNvPicPr preferRelativeResize="0"/>
          <p:nvPr/>
        </p:nvPicPr>
        <p:blipFill>
          <a:blip r:embed="rId4">
            <a:alphaModFix/>
          </a:blip>
          <a:stretch>
            <a:fillRect/>
          </a:stretch>
        </p:blipFill>
        <p:spPr>
          <a:xfrm>
            <a:off x="5544600" y="2421224"/>
            <a:ext cx="3145800" cy="40810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pic>
        <p:nvPicPr>
          <p:cNvPr id="358" name="Google Shape;358;p60"/>
          <p:cNvPicPr preferRelativeResize="0"/>
          <p:nvPr/>
        </p:nvPicPr>
        <p:blipFill>
          <a:blip r:embed="rId3">
            <a:alphaModFix/>
          </a:blip>
          <a:stretch>
            <a:fillRect/>
          </a:stretch>
        </p:blipFill>
        <p:spPr>
          <a:xfrm>
            <a:off x="244850" y="230025"/>
            <a:ext cx="8445400" cy="4376600"/>
          </a:xfrm>
          <a:prstGeom prst="rect">
            <a:avLst/>
          </a:prstGeom>
          <a:noFill/>
          <a:ln>
            <a:noFill/>
          </a:ln>
        </p:spPr>
      </p:pic>
      <p:sp>
        <p:nvSpPr>
          <p:cNvPr id="359" name="Google Shape;359;p60"/>
          <p:cNvSpPr txBox="1"/>
          <p:nvPr/>
        </p:nvSpPr>
        <p:spPr>
          <a:xfrm>
            <a:off x="1625250" y="4871775"/>
            <a:ext cx="7065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hlinkClick r:id="rId4"/>
              </a:rPr>
              <a:t>http://cs231n.stanford.edu/slides/2019/cs231n_2019_lecture04.pdf</a:t>
            </a:r>
            <a:endParaRPr/>
          </a:p>
          <a:p>
            <a:pPr indent="0" lvl="0" marL="0" rtl="0" algn="l">
              <a:spcBef>
                <a:spcPts val="0"/>
              </a:spcBef>
              <a:spcAft>
                <a:spcPts val="0"/>
              </a:spcAft>
              <a:buNone/>
            </a:pPr>
            <a:r>
              <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6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Doing logic with a neural network </a:t>
            </a:r>
            <a:endParaRPr/>
          </a:p>
        </p:txBody>
      </p:sp>
      <p:sp>
        <p:nvSpPr>
          <p:cNvPr id="365" name="Google Shape;365;p6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u="sng">
                <a:solidFill>
                  <a:schemeClr val="hlink"/>
                </a:solidFill>
                <a:hlinkClick r:id="rId3"/>
              </a:rPr>
              <a:t>Experiments</a:t>
            </a:r>
            <a:r>
              <a:rPr lang="en"/>
              <a:t>, </a:t>
            </a:r>
            <a:r>
              <a:rPr lang="en" u="sng">
                <a:solidFill>
                  <a:schemeClr val="hlink"/>
                </a:solidFill>
                <a:hlinkClick r:id="rId4"/>
              </a:rPr>
              <a:t>Solution notebook</a:t>
            </a:r>
            <a:r>
              <a:rPr lang="en"/>
              <a:t> </a:t>
            </a:r>
            <a:endParaRPr/>
          </a:p>
        </p:txBody>
      </p:sp>
      <p:pic>
        <p:nvPicPr>
          <p:cNvPr id="366" name="Google Shape;366;p61"/>
          <p:cNvPicPr preferRelativeResize="0"/>
          <p:nvPr/>
        </p:nvPicPr>
        <p:blipFill>
          <a:blip r:embed="rId5">
            <a:alphaModFix/>
          </a:blip>
          <a:stretch>
            <a:fillRect/>
          </a:stretch>
        </p:blipFill>
        <p:spPr>
          <a:xfrm>
            <a:off x="1482825" y="1586900"/>
            <a:ext cx="6005376" cy="335724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Agenda</a:t>
            </a:r>
            <a:endParaRPr/>
          </a:p>
        </p:txBody>
      </p:sp>
      <p:sp>
        <p:nvSpPr>
          <p:cNvPr id="79" name="Google Shape;79;p1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Intro to deep learning</a:t>
            </a:r>
            <a:endParaRPr/>
          </a:p>
          <a:p>
            <a:pPr indent="-317500" lvl="1" marL="914400" rtl="0" algn="l">
              <a:spcBef>
                <a:spcPts val="0"/>
              </a:spcBef>
              <a:spcAft>
                <a:spcPts val="0"/>
              </a:spcAft>
              <a:buSzPts val="1400"/>
              <a:buChar char="○"/>
            </a:pPr>
            <a:r>
              <a:rPr lang="en"/>
              <a:t>DL in the machine learning project-cycle </a:t>
            </a:r>
            <a:endParaRPr/>
          </a:p>
          <a:p>
            <a:pPr indent="-317500" lvl="1" marL="914400" rtl="0" algn="l">
              <a:spcBef>
                <a:spcPts val="0"/>
              </a:spcBef>
              <a:spcAft>
                <a:spcPts val="0"/>
              </a:spcAft>
              <a:buSzPts val="1400"/>
              <a:buChar char="○"/>
            </a:pPr>
            <a:r>
              <a:rPr lang="en"/>
              <a:t>What is DL and why should we use it?</a:t>
            </a:r>
            <a:endParaRPr/>
          </a:p>
          <a:p>
            <a:pPr indent="-317500" lvl="2" marL="1371600" rtl="0" algn="l">
              <a:spcBef>
                <a:spcPts val="0"/>
              </a:spcBef>
              <a:spcAft>
                <a:spcPts val="0"/>
              </a:spcAft>
              <a:buSzPts val="1400"/>
              <a:buChar char="■"/>
            </a:pPr>
            <a:r>
              <a:rPr lang="en"/>
              <a:t>Neural networks</a:t>
            </a:r>
            <a:endParaRPr/>
          </a:p>
          <a:p>
            <a:pPr indent="-317500" lvl="2" marL="1371600" rtl="0" algn="l">
              <a:spcBef>
                <a:spcPts val="0"/>
              </a:spcBef>
              <a:spcAft>
                <a:spcPts val="0"/>
              </a:spcAft>
              <a:buSzPts val="1400"/>
              <a:buChar char="■"/>
            </a:pPr>
            <a:r>
              <a:rPr lang="en"/>
              <a:t>Perceptrons </a:t>
            </a:r>
            <a:endParaRPr/>
          </a:p>
          <a:p>
            <a:pPr indent="-317500" lvl="2" marL="1371600" rtl="0" algn="l">
              <a:spcBef>
                <a:spcPts val="0"/>
              </a:spcBef>
              <a:spcAft>
                <a:spcPts val="0"/>
              </a:spcAft>
              <a:buSzPts val="1400"/>
              <a:buChar char="■"/>
            </a:pPr>
            <a:r>
              <a:rPr lang="en"/>
              <a:t>The feedforward pass</a:t>
            </a:r>
            <a:endParaRPr/>
          </a:p>
          <a:p>
            <a:pPr indent="-317500" lvl="2" marL="1371600" rtl="0" algn="l">
              <a:spcBef>
                <a:spcPts val="0"/>
              </a:spcBef>
              <a:spcAft>
                <a:spcPts val="0"/>
              </a:spcAft>
              <a:buSzPts val="1400"/>
              <a:buChar char="■"/>
            </a:pPr>
            <a:r>
              <a:rPr lang="en"/>
              <a:t>Backpropagation</a:t>
            </a:r>
            <a:endParaRPr/>
          </a:p>
          <a:p>
            <a:pPr indent="-317500" lvl="2" marL="1371600" rtl="0" algn="l">
              <a:spcBef>
                <a:spcPts val="0"/>
              </a:spcBef>
              <a:spcAft>
                <a:spcPts val="0"/>
              </a:spcAft>
              <a:buSzPts val="1400"/>
              <a:buChar char="■"/>
            </a:pPr>
            <a:r>
              <a:rPr lang="en"/>
              <a:t>Activation functions </a:t>
            </a:r>
            <a:endParaRPr/>
          </a:p>
          <a:p>
            <a:pPr indent="-317500" lvl="2" marL="1371600" rtl="0" algn="l">
              <a:spcBef>
                <a:spcPts val="0"/>
              </a:spcBef>
              <a:spcAft>
                <a:spcPts val="0"/>
              </a:spcAft>
              <a:buSzPts val="1400"/>
              <a:buChar char="■"/>
            </a:pPr>
            <a:r>
              <a:rPr lang="en"/>
              <a:t>Stochastic gradient descent</a:t>
            </a:r>
            <a:endParaRPr/>
          </a:p>
          <a:p>
            <a:pPr indent="-317500" lvl="2" marL="1371600" rtl="0" algn="l">
              <a:spcBef>
                <a:spcPts val="0"/>
              </a:spcBef>
              <a:spcAft>
                <a:spcPts val="0"/>
              </a:spcAft>
              <a:buSzPts val="1400"/>
              <a:buChar char="■"/>
            </a:pPr>
            <a:r>
              <a:rPr lang="en"/>
              <a:t>Convolutional neural networks</a:t>
            </a:r>
            <a:endParaRPr/>
          </a:p>
          <a:p>
            <a:pPr indent="-317500" lvl="2" marL="1371600" rtl="0" algn="l">
              <a:spcBef>
                <a:spcPts val="0"/>
              </a:spcBef>
              <a:spcAft>
                <a:spcPts val="0"/>
              </a:spcAft>
              <a:buSzPts val="1400"/>
              <a:buChar char="■"/>
            </a:pPr>
            <a:r>
              <a:rPr lang="en"/>
              <a:t>Data augmentation </a:t>
            </a:r>
            <a:endParaRPr/>
          </a:p>
          <a:p>
            <a:pPr indent="-317500" lvl="2" marL="1371600" rtl="0" algn="l">
              <a:spcBef>
                <a:spcPts val="0"/>
              </a:spcBef>
              <a:spcAft>
                <a:spcPts val="0"/>
              </a:spcAft>
              <a:buSzPts val="1400"/>
              <a:buChar char="■"/>
            </a:pPr>
            <a:r>
              <a:rPr lang="en"/>
              <a:t>Residual networks (ResNet)</a:t>
            </a:r>
            <a:endParaRPr/>
          </a:p>
          <a:p>
            <a:pPr indent="-317500" lvl="2" marL="1371600" rtl="0" algn="l">
              <a:spcBef>
                <a:spcPts val="0"/>
              </a:spcBef>
              <a:spcAft>
                <a:spcPts val="0"/>
              </a:spcAft>
              <a:buSzPts val="1400"/>
              <a:buChar char="■"/>
            </a:pPr>
            <a:r>
              <a:rPr lang="en"/>
              <a:t>Binary vs multiclass classifiers</a:t>
            </a:r>
            <a:endParaRPr/>
          </a:p>
          <a:p>
            <a:pPr indent="-317500" lvl="2" marL="1371600" rtl="0" algn="l">
              <a:spcBef>
                <a:spcPts val="0"/>
              </a:spcBef>
              <a:spcAft>
                <a:spcPts val="0"/>
              </a:spcAft>
              <a:buSzPts val="1400"/>
              <a:buChar char="■"/>
            </a:pPr>
            <a:r>
              <a:rPr lang="en"/>
              <a:t>Transfer learning and embeddings </a:t>
            </a:r>
            <a:endParaRPr/>
          </a:p>
          <a:p>
            <a:pPr indent="-317500" lvl="1" marL="914400" rtl="0" algn="l">
              <a:spcBef>
                <a:spcPts val="0"/>
              </a:spcBef>
              <a:spcAft>
                <a:spcPts val="0"/>
              </a:spcAft>
              <a:buSzPts val="1400"/>
              <a:buChar char="○"/>
            </a:pPr>
            <a:r>
              <a:rPr lang="en"/>
              <a:t>Our goal: build a cats vs dogs image classifier in PyTorch</a:t>
            </a:r>
            <a:endParaRPr/>
          </a:p>
          <a:p>
            <a:pPr indent="0" lvl="0" marL="914400" rtl="0" algn="l">
              <a:spcBef>
                <a:spcPts val="16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p6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Learning non-linearities</a:t>
            </a:r>
            <a:endParaRPr/>
          </a:p>
        </p:txBody>
      </p:sp>
      <p:pic>
        <p:nvPicPr>
          <p:cNvPr id="372" name="Google Shape;372;p62"/>
          <p:cNvPicPr preferRelativeResize="0"/>
          <p:nvPr/>
        </p:nvPicPr>
        <p:blipFill>
          <a:blip r:embed="rId3">
            <a:alphaModFix/>
          </a:blip>
          <a:stretch>
            <a:fillRect/>
          </a:stretch>
        </p:blipFill>
        <p:spPr>
          <a:xfrm>
            <a:off x="774218" y="1425375"/>
            <a:ext cx="3295724" cy="2636600"/>
          </a:xfrm>
          <a:prstGeom prst="rect">
            <a:avLst/>
          </a:prstGeom>
          <a:noFill/>
          <a:ln>
            <a:noFill/>
          </a:ln>
        </p:spPr>
      </p:pic>
      <p:pic>
        <p:nvPicPr>
          <p:cNvPr id="373" name="Google Shape;373;p62"/>
          <p:cNvPicPr preferRelativeResize="0"/>
          <p:nvPr/>
        </p:nvPicPr>
        <p:blipFill>
          <a:blip r:embed="rId4">
            <a:alphaModFix/>
          </a:blip>
          <a:stretch>
            <a:fillRect/>
          </a:stretch>
        </p:blipFill>
        <p:spPr>
          <a:xfrm>
            <a:off x="5144975" y="1496525"/>
            <a:ext cx="3047450" cy="2437950"/>
          </a:xfrm>
          <a:prstGeom prst="rect">
            <a:avLst/>
          </a:prstGeom>
          <a:noFill/>
          <a:ln>
            <a:noFill/>
          </a:ln>
        </p:spPr>
      </p:pic>
      <p:sp>
        <p:nvSpPr>
          <p:cNvPr id="374" name="Google Shape;374;p62"/>
          <p:cNvSpPr txBox="1"/>
          <p:nvPr/>
        </p:nvSpPr>
        <p:spPr>
          <a:xfrm>
            <a:off x="126000" y="4087125"/>
            <a:ext cx="90183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                                  </a:t>
            </a:r>
            <a:r>
              <a:rPr lang="en" u="sng">
                <a:solidFill>
                  <a:schemeClr val="hlink"/>
                </a:solidFill>
                <a:hlinkClick r:id="rId5"/>
              </a:rPr>
              <a:t>https://cs231n.github.io/neural-networks-case-study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			                         </a:t>
            </a:r>
            <a:r>
              <a:rPr lang="en" u="sng">
                <a:solidFill>
                  <a:schemeClr val="hlink"/>
                </a:solidFill>
                <a:hlinkClick r:id="rId6"/>
              </a:rPr>
              <a:t> Experiment notebook</a:t>
            </a:r>
            <a:endParaRPr/>
          </a:p>
          <a:p>
            <a:pPr indent="0" lvl="0" marL="0" rtl="0" algn="l">
              <a:spcBef>
                <a:spcPts val="0"/>
              </a:spcBef>
              <a:spcAft>
                <a:spcPts val="0"/>
              </a:spcAft>
              <a:buNone/>
            </a:pPr>
            <a:r>
              <a:rPr b="1" lang="en"/>
              <a:t>Q: What happens with large learning rates? What happens with large coefficients for l2 regularization? </a:t>
            </a:r>
            <a:endParaRPr b="1"/>
          </a:p>
          <a:p>
            <a:pPr indent="0" lvl="0" marL="0" rtl="0" algn="l">
              <a:spcBef>
                <a:spcPts val="0"/>
              </a:spcBef>
              <a:spcAft>
                <a:spcPts val="0"/>
              </a:spcAft>
              <a:buNone/>
            </a:pPr>
            <a:r>
              <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6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a GPU?</a:t>
            </a:r>
            <a:endParaRPr/>
          </a:p>
        </p:txBody>
      </p:sp>
      <p:pic>
        <p:nvPicPr>
          <p:cNvPr id="380" name="Google Shape;380;p63"/>
          <p:cNvPicPr preferRelativeResize="0"/>
          <p:nvPr/>
        </p:nvPicPr>
        <p:blipFill>
          <a:blip r:embed="rId3">
            <a:alphaModFix/>
          </a:blip>
          <a:stretch>
            <a:fillRect/>
          </a:stretch>
        </p:blipFill>
        <p:spPr>
          <a:xfrm>
            <a:off x="311700" y="1112725"/>
            <a:ext cx="5273274" cy="2975000"/>
          </a:xfrm>
          <a:prstGeom prst="rect">
            <a:avLst/>
          </a:prstGeom>
          <a:noFill/>
          <a:ln>
            <a:noFill/>
          </a:ln>
        </p:spPr>
      </p:pic>
      <p:sp>
        <p:nvSpPr>
          <p:cNvPr id="381" name="Google Shape;381;p63"/>
          <p:cNvSpPr txBox="1"/>
          <p:nvPr/>
        </p:nvSpPr>
        <p:spPr>
          <a:xfrm>
            <a:off x="311700" y="4348575"/>
            <a:ext cx="7417500" cy="47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t>Most deep learning libraries require the use of NVIDIA graphical processing units with CUDA capabilities</a:t>
            </a:r>
            <a:endParaRPr sz="1200"/>
          </a:p>
          <a:p>
            <a:pPr indent="0" lvl="0" marL="0" rtl="0" algn="l">
              <a:spcBef>
                <a:spcPts val="0"/>
              </a:spcBef>
              <a:spcAft>
                <a:spcPts val="0"/>
              </a:spcAft>
              <a:buNone/>
            </a:pPr>
            <a:r>
              <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p6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Why use a GPU for deep learning?</a:t>
            </a:r>
            <a:endParaRPr/>
          </a:p>
        </p:txBody>
      </p:sp>
      <p:sp>
        <p:nvSpPr>
          <p:cNvPr id="387" name="Google Shape;387;p64"/>
          <p:cNvSpPr txBox="1"/>
          <p:nvPr/>
        </p:nvSpPr>
        <p:spPr>
          <a:xfrm>
            <a:off x="448475" y="1317400"/>
            <a:ext cx="8058600" cy="351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How is a CPU different from a GPU? </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en"/>
              <a:t>More cores!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Why are CPUs less effective for deep learning? </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en"/>
              <a:t>Less cores :(  </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pic>
        <p:nvPicPr>
          <p:cNvPr id="392" name="Google Shape;392;p65"/>
          <p:cNvPicPr preferRelativeResize="0"/>
          <p:nvPr/>
        </p:nvPicPr>
        <p:blipFill>
          <a:blip r:embed="rId3">
            <a:alphaModFix/>
          </a:blip>
          <a:stretch>
            <a:fillRect/>
          </a:stretch>
        </p:blipFill>
        <p:spPr>
          <a:xfrm>
            <a:off x="438775" y="152400"/>
            <a:ext cx="7819193" cy="483870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6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Choose the right loss function for the task</a:t>
            </a:r>
            <a:endParaRPr/>
          </a:p>
        </p:txBody>
      </p:sp>
      <p:pic>
        <p:nvPicPr>
          <p:cNvPr id="398" name="Google Shape;398;p66"/>
          <p:cNvPicPr preferRelativeResize="0"/>
          <p:nvPr/>
        </p:nvPicPr>
        <p:blipFill>
          <a:blip r:embed="rId3">
            <a:alphaModFix/>
          </a:blip>
          <a:stretch>
            <a:fillRect/>
          </a:stretch>
        </p:blipFill>
        <p:spPr>
          <a:xfrm>
            <a:off x="1533525" y="2083575"/>
            <a:ext cx="6076950" cy="1676400"/>
          </a:xfrm>
          <a:prstGeom prst="rect">
            <a:avLst/>
          </a:prstGeom>
          <a:noFill/>
          <a:ln>
            <a:noFill/>
          </a:ln>
        </p:spPr>
      </p:pic>
      <p:sp>
        <p:nvSpPr>
          <p:cNvPr id="399" name="Google Shape;399;p66"/>
          <p:cNvSpPr txBox="1"/>
          <p:nvPr/>
        </p:nvSpPr>
        <p:spPr>
          <a:xfrm>
            <a:off x="2531650" y="3803200"/>
            <a:ext cx="5017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Mean Squared Error is a loss function for regression</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p6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Choose the right loss function for the task</a:t>
            </a:r>
            <a:endParaRPr/>
          </a:p>
        </p:txBody>
      </p:sp>
      <p:pic>
        <p:nvPicPr>
          <p:cNvPr id="405" name="Google Shape;405;p67"/>
          <p:cNvPicPr preferRelativeResize="0"/>
          <p:nvPr/>
        </p:nvPicPr>
        <p:blipFill>
          <a:blip r:embed="rId3">
            <a:alphaModFix/>
          </a:blip>
          <a:stretch>
            <a:fillRect/>
          </a:stretch>
        </p:blipFill>
        <p:spPr>
          <a:xfrm>
            <a:off x="152400" y="1577675"/>
            <a:ext cx="8839201" cy="1726407"/>
          </a:xfrm>
          <a:prstGeom prst="rect">
            <a:avLst/>
          </a:prstGeom>
          <a:noFill/>
          <a:ln>
            <a:noFill/>
          </a:ln>
        </p:spPr>
      </p:pic>
      <p:sp>
        <p:nvSpPr>
          <p:cNvPr id="406" name="Google Shape;406;p67"/>
          <p:cNvSpPr txBox="1"/>
          <p:nvPr/>
        </p:nvSpPr>
        <p:spPr>
          <a:xfrm>
            <a:off x="2279625" y="3516825"/>
            <a:ext cx="46395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Cross entropy is a function for classification, used interchangeably with </a:t>
            </a:r>
            <a:r>
              <a:rPr lang="en" u="sng">
                <a:solidFill>
                  <a:schemeClr val="hlink"/>
                </a:solidFill>
                <a:hlinkClick r:id="rId4"/>
              </a:rPr>
              <a:t>negative log-likelihood</a:t>
            </a:r>
            <a:r>
              <a:rPr lang="en"/>
              <a:t>, here we see it in </a:t>
            </a:r>
            <a:r>
              <a:rPr lang="en" u="sng">
                <a:solidFill>
                  <a:schemeClr val="hlink"/>
                </a:solidFill>
                <a:hlinkClick r:id="rId5"/>
              </a:rPr>
              <a:t>its binary case</a:t>
            </a:r>
            <a:r>
              <a:rPr lang="en"/>
              <a:t> </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pic>
        <p:nvPicPr>
          <p:cNvPr id="411" name="Google Shape;411;p68"/>
          <p:cNvPicPr preferRelativeResize="0"/>
          <p:nvPr/>
        </p:nvPicPr>
        <p:blipFill>
          <a:blip r:embed="rId3">
            <a:alphaModFix/>
          </a:blip>
          <a:stretch>
            <a:fillRect/>
          </a:stretch>
        </p:blipFill>
        <p:spPr>
          <a:xfrm>
            <a:off x="644950" y="847926"/>
            <a:ext cx="7648800" cy="344765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sp>
        <p:nvSpPr>
          <p:cNvPr id="416" name="Google Shape;416;p6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Can we solve this task with logistic regression?</a:t>
            </a:r>
            <a:endParaRPr/>
          </a:p>
        </p:txBody>
      </p:sp>
      <p:pic>
        <p:nvPicPr>
          <p:cNvPr id="417" name="Google Shape;417;p69"/>
          <p:cNvPicPr preferRelativeResize="0"/>
          <p:nvPr/>
        </p:nvPicPr>
        <p:blipFill>
          <a:blip r:embed="rId3">
            <a:alphaModFix/>
          </a:blip>
          <a:stretch>
            <a:fillRect/>
          </a:stretch>
        </p:blipFill>
        <p:spPr>
          <a:xfrm>
            <a:off x="1738650" y="1131675"/>
            <a:ext cx="5031525" cy="3773651"/>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sp>
        <p:nvSpPr>
          <p:cNvPr id="422" name="Google Shape;422;p7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 Which loss function should we use for binary logistic regression? </a:t>
            </a:r>
            <a:endParaRPr/>
          </a:p>
        </p:txBody>
      </p:sp>
      <p:sp>
        <p:nvSpPr>
          <p:cNvPr id="423" name="Google Shape;423;p70"/>
          <p:cNvSpPr txBox="1"/>
          <p:nvPr>
            <p:ph idx="1" type="body"/>
          </p:nvPr>
        </p:nvSpPr>
        <p:spPr>
          <a:xfrm>
            <a:off x="252025" y="1683950"/>
            <a:ext cx="8580300" cy="28848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AutoNum type="alphaUcPeriod"/>
            </a:pPr>
            <a:r>
              <a:rPr lang="en"/>
              <a:t>Mean Squared Error</a:t>
            </a:r>
            <a:endParaRPr/>
          </a:p>
          <a:p>
            <a:pPr indent="-342900" lvl="0" marL="457200" rtl="0" algn="l">
              <a:spcBef>
                <a:spcPts val="0"/>
              </a:spcBef>
              <a:spcAft>
                <a:spcPts val="0"/>
              </a:spcAft>
              <a:buSzPts val="1800"/>
              <a:buAutoNum type="alphaUcPeriod"/>
            </a:pPr>
            <a:r>
              <a:rPr lang="en"/>
              <a:t>Cross Entropy</a:t>
            </a:r>
            <a:endParaRPr/>
          </a:p>
          <a:p>
            <a:pPr indent="-342900" lvl="0" marL="457200" rtl="0" algn="l">
              <a:spcBef>
                <a:spcPts val="0"/>
              </a:spcBef>
              <a:spcAft>
                <a:spcPts val="0"/>
              </a:spcAft>
              <a:buSzPts val="1800"/>
              <a:buAutoNum type="alphaUcPeriod"/>
            </a:pPr>
            <a:r>
              <a:rPr lang="en"/>
              <a:t>Negative log-likelihood (</a:t>
            </a:r>
            <a:r>
              <a:rPr lang="en" u="sng">
                <a:solidFill>
                  <a:schemeClr val="hlink"/>
                </a:solidFill>
                <a:hlinkClick r:id="rId3"/>
              </a:rPr>
              <a:t>huh?</a:t>
            </a:r>
            <a:r>
              <a:rPr lang="en"/>
              <a:t> Maybe read </a:t>
            </a:r>
            <a:r>
              <a:rPr lang="en" u="sng">
                <a:solidFill>
                  <a:schemeClr val="hlink"/>
                </a:solidFill>
                <a:hlinkClick r:id="rId4"/>
              </a:rPr>
              <a:t>this</a:t>
            </a:r>
            <a:r>
              <a:rPr lang="en"/>
              <a:t> too later.</a:t>
            </a:r>
            <a:r>
              <a:rPr lang="en"/>
              <a:t>) </a:t>
            </a:r>
            <a:endParaRPr/>
          </a:p>
          <a:p>
            <a:pPr indent="-342900" lvl="0" marL="457200" rtl="0" algn="l">
              <a:spcBef>
                <a:spcPts val="0"/>
              </a:spcBef>
              <a:spcAft>
                <a:spcPts val="0"/>
              </a:spcAft>
              <a:buSzPts val="1800"/>
              <a:buAutoNum type="alphaUcPeriod"/>
            </a:pPr>
            <a:r>
              <a:rPr lang="en"/>
              <a:t>Precision &amp; Recall </a:t>
            </a:r>
            <a:endParaRPr/>
          </a:p>
          <a:p>
            <a:pPr indent="-342900" lvl="0" marL="457200" rtl="0" algn="l">
              <a:spcBef>
                <a:spcPts val="0"/>
              </a:spcBef>
              <a:spcAft>
                <a:spcPts val="0"/>
              </a:spcAft>
              <a:buSzPts val="1800"/>
              <a:buAutoNum type="alphaUcPeriod"/>
            </a:pPr>
            <a:r>
              <a:rPr lang="en"/>
              <a:t>None of the above</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sp>
        <p:nvSpPr>
          <p:cNvPr id="428" name="Google Shape;428;p7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Cross Entropy</a:t>
            </a:r>
            <a:endParaRPr/>
          </a:p>
        </p:txBody>
      </p:sp>
      <p:pic>
        <p:nvPicPr>
          <p:cNvPr id="429" name="Google Shape;429;p71"/>
          <p:cNvPicPr preferRelativeResize="0"/>
          <p:nvPr/>
        </p:nvPicPr>
        <p:blipFill>
          <a:blip r:embed="rId3">
            <a:alphaModFix/>
          </a:blip>
          <a:stretch>
            <a:fillRect/>
          </a:stretch>
        </p:blipFill>
        <p:spPr>
          <a:xfrm>
            <a:off x="152400" y="1170125"/>
            <a:ext cx="8839200" cy="168569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8"/>
          <p:cNvSpPr txBox="1"/>
          <p:nvPr/>
        </p:nvSpPr>
        <p:spPr>
          <a:xfrm>
            <a:off x="2153625" y="3516825"/>
            <a:ext cx="4513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      </a:t>
            </a:r>
            <a:r>
              <a:rPr lang="en" u="sng">
                <a:solidFill>
                  <a:schemeClr val="hlink"/>
                </a:solidFill>
                <a:hlinkClick r:id="rId3"/>
              </a:rPr>
              <a:t>From Andrew Ng’s Intro to ML in Production </a:t>
            </a:r>
            <a:endParaRPr/>
          </a:p>
        </p:txBody>
      </p:sp>
      <p:pic>
        <p:nvPicPr>
          <p:cNvPr id="85" name="Google Shape;85;p18"/>
          <p:cNvPicPr preferRelativeResize="0"/>
          <p:nvPr/>
        </p:nvPicPr>
        <p:blipFill>
          <a:blip r:embed="rId4">
            <a:alphaModFix/>
          </a:blip>
          <a:stretch>
            <a:fillRect/>
          </a:stretch>
        </p:blipFill>
        <p:spPr>
          <a:xfrm>
            <a:off x="507525" y="1142025"/>
            <a:ext cx="7280373" cy="2194300"/>
          </a:xfrm>
          <a:prstGeom prst="rect">
            <a:avLst/>
          </a:prstGeom>
          <a:noFill/>
          <a:ln>
            <a:noFill/>
          </a:ln>
        </p:spPr>
      </p:pic>
      <p:sp>
        <p:nvSpPr>
          <p:cNvPr id="86" name="Google Shape;86;p18"/>
          <p:cNvSpPr txBox="1"/>
          <p:nvPr/>
        </p:nvSpPr>
        <p:spPr>
          <a:xfrm>
            <a:off x="3253350" y="675875"/>
            <a:ext cx="6598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sp>
        <p:nvSpPr>
          <p:cNvPr id="434" name="Google Shape;434;p7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Cross entropy</a:t>
            </a:r>
            <a:endParaRPr/>
          </a:p>
        </p:txBody>
      </p:sp>
      <p:pic>
        <p:nvPicPr>
          <p:cNvPr id="435" name="Google Shape;435;p72"/>
          <p:cNvPicPr preferRelativeResize="0"/>
          <p:nvPr/>
        </p:nvPicPr>
        <p:blipFill rotWithShape="1">
          <a:blip r:embed="rId3">
            <a:alphaModFix/>
          </a:blip>
          <a:srcRect b="1040" l="1244" r="0" t="15038"/>
          <a:stretch/>
        </p:blipFill>
        <p:spPr>
          <a:xfrm>
            <a:off x="311725" y="1122625"/>
            <a:ext cx="8628901" cy="3206637"/>
          </a:xfrm>
          <a:prstGeom prst="rect">
            <a:avLst/>
          </a:prstGeom>
          <a:noFill/>
          <a:ln>
            <a:noFill/>
          </a:ln>
        </p:spPr>
      </p:pic>
      <p:sp>
        <p:nvSpPr>
          <p:cNvPr id="436" name="Google Shape;436;p72"/>
          <p:cNvSpPr txBox="1"/>
          <p:nvPr/>
        </p:nvSpPr>
        <p:spPr>
          <a:xfrm>
            <a:off x="311625" y="4467625"/>
            <a:ext cx="8628900" cy="400200"/>
          </a:xfrm>
          <a:prstGeom prst="rect">
            <a:avLst/>
          </a:prstGeom>
          <a:noFill/>
          <a:ln>
            <a:noFill/>
          </a:ln>
        </p:spPr>
        <p:txBody>
          <a:bodyPr anchorCtr="0" anchor="t" bIns="91425" lIns="91425" spcFirstLastPara="1" rIns="91425" wrap="square" tIns="91425">
            <a:spAutoFit/>
          </a:bodyPr>
          <a:lstStyle/>
          <a:p>
            <a:pPr indent="457200" lvl="0" marL="2743200" rtl="0" algn="l">
              <a:spcBef>
                <a:spcPts val="0"/>
              </a:spcBef>
              <a:spcAft>
                <a:spcPts val="0"/>
              </a:spcAft>
              <a:buNone/>
            </a:pPr>
            <a:r>
              <a:rPr lang="en" u="sng">
                <a:solidFill>
                  <a:schemeClr val="hlink"/>
                </a:solidFill>
                <a:hlinkClick r:id="rId4"/>
              </a:rPr>
              <a:t>Explore the Colab notebook</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pic>
        <p:nvPicPr>
          <p:cNvPr id="441" name="Google Shape;441;p73"/>
          <p:cNvPicPr preferRelativeResize="0"/>
          <p:nvPr/>
        </p:nvPicPr>
        <p:blipFill>
          <a:blip r:embed="rId3">
            <a:alphaModFix/>
          </a:blip>
          <a:stretch>
            <a:fillRect/>
          </a:stretch>
        </p:blipFill>
        <p:spPr>
          <a:xfrm>
            <a:off x="1384788" y="203800"/>
            <a:ext cx="5031525" cy="3773651"/>
          </a:xfrm>
          <a:prstGeom prst="rect">
            <a:avLst/>
          </a:prstGeom>
          <a:noFill/>
          <a:ln>
            <a:noFill/>
          </a:ln>
        </p:spPr>
      </p:pic>
      <p:sp>
        <p:nvSpPr>
          <p:cNvPr id="442" name="Google Shape;442;p73"/>
          <p:cNvSpPr txBox="1"/>
          <p:nvPr/>
        </p:nvSpPr>
        <p:spPr>
          <a:xfrm>
            <a:off x="641500" y="4719650"/>
            <a:ext cx="7973100" cy="400200"/>
          </a:xfrm>
          <a:prstGeom prst="rect">
            <a:avLst/>
          </a:prstGeom>
          <a:noFill/>
          <a:ln>
            <a:noFill/>
          </a:ln>
        </p:spPr>
        <p:txBody>
          <a:bodyPr anchorCtr="0" anchor="t" bIns="91425" lIns="91425" spcFirstLastPara="1" rIns="91425" wrap="square" tIns="91425">
            <a:spAutoFit/>
          </a:bodyPr>
          <a:lstStyle/>
          <a:p>
            <a:pPr indent="457200" lvl="0" marL="1371600" rtl="0" algn="l">
              <a:spcBef>
                <a:spcPts val="0"/>
              </a:spcBef>
              <a:spcAft>
                <a:spcPts val="0"/>
              </a:spcAft>
              <a:buNone/>
            </a:pPr>
            <a:r>
              <a:rPr lang="en"/>
              <a:t>Refer to </a:t>
            </a:r>
            <a:r>
              <a:rPr lang="en" u="sng">
                <a:solidFill>
                  <a:schemeClr val="hlink"/>
                </a:solidFill>
                <a:hlinkClick r:id="rId4"/>
              </a:rPr>
              <a:t>this tutorial</a:t>
            </a:r>
            <a:r>
              <a:rPr lang="en"/>
              <a:t> and </a:t>
            </a:r>
            <a:r>
              <a:rPr lang="en" u="sng">
                <a:solidFill>
                  <a:schemeClr val="hlink"/>
                </a:solidFill>
                <a:hlinkClick r:id="rId5"/>
              </a:rPr>
              <a:t>this discussion</a:t>
            </a:r>
            <a:endParaRPr/>
          </a:p>
        </p:txBody>
      </p:sp>
      <p:sp>
        <p:nvSpPr>
          <p:cNvPr id="443" name="Google Shape;443;p73"/>
          <p:cNvSpPr txBox="1"/>
          <p:nvPr/>
        </p:nvSpPr>
        <p:spPr>
          <a:xfrm>
            <a:off x="6449425" y="1844325"/>
            <a:ext cx="2165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444" name="Google Shape;444;p73"/>
          <p:cNvSpPr txBox="1"/>
          <p:nvPr/>
        </p:nvSpPr>
        <p:spPr>
          <a:xfrm>
            <a:off x="1351750" y="4272875"/>
            <a:ext cx="5097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hlinkClick r:id="rId6"/>
              </a:rPr>
              <a:t>Exercise</a:t>
            </a:r>
            <a:r>
              <a:rPr lang="en"/>
              <a:t>        </a:t>
            </a:r>
            <a:endParaRPr/>
          </a:p>
          <a:p>
            <a:pPr indent="0" lvl="0" marL="0" rtl="0" algn="l">
              <a:spcBef>
                <a:spcPts val="0"/>
              </a:spcBef>
              <a:spcAft>
                <a:spcPts val="0"/>
              </a:spcAft>
              <a:buNone/>
            </a:pPr>
            <a:r>
              <a:rPr lang="en" u="sng">
                <a:solidFill>
                  <a:schemeClr val="hlink"/>
                </a:solidFill>
                <a:hlinkClick r:id="rId7"/>
              </a:rPr>
              <a:t>Solution</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sp>
        <p:nvSpPr>
          <p:cNvPr id="449" name="Google Shape;449;p7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do computers represent images?</a:t>
            </a:r>
            <a:endParaRPr/>
          </a:p>
        </p:txBody>
      </p:sp>
      <p:pic>
        <p:nvPicPr>
          <p:cNvPr id="450" name="Google Shape;450;p74"/>
          <p:cNvPicPr preferRelativeResize="0"/>
          <p:nvPr/>
        </p:nvPicPr>
        <p:blipFill>
          <a:blip r:embed="rId3">
            <a:alphaModFix/>
          </a:blip>
          <a:stretch>
            <a:fillRect/>
          </a:stretch>
        </p:blipFill>
        <p:spPr>
          <a:xfrm>
            <a:off x="1054750" y="1169575"/>
            <a:ext cx="6294700" cy="3011175"/>
          </a:xfrm>
          <a:prstGeom prst="rect">
            <a:avLst/>
          </a:prstGeom>
          <a:noFill/>
          <a:ln>
            <a:noFill/>
          </a:ln>
        </p:spPr>
      </p:pic>
      <p:sp>
        <p:nvSpPr>
          <p:cNvPr id="451" name="Google Shape;451;p74"/>
          <p:cNvSpPr txBox="1"/>
          <p:nvPr/>
        </p:nvSpPr>
        <p:spPr>
          <a:xfrm>
            <a:off x="2747550" y="4332600"/>
            <a:ext cx="7333800" cy="85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u="sng">
                <a:solidFill>
                  <a:schemeClr val="hlink"/>
                </a:solidFill>
                <a:hlinkClick r:id="rId4"/>
              </a:rPr>
              <a:t>https://setosa.io/ev/image-kernels/</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pic>
        <p:nvPicPr>
          <p:cNvPr id="456" name="Google Shape;456;p75"/>
          <p:cNvPicPr preferRelativeResize="0"/>
          <p:nvPr/>
        </p:nvPicPr>
        <p:blipFill rotWithShape="1">
          <a:blip r:embed="rId3">
            <a:alphaModFix/>
          </a:blip>
          <a:srcRect b="0" l="0" r="0" t="0"/>
          <a:stretch/>
        </p:blipFill>
        <p:spPr>
          <a:xfrm>
            <a:off x="452910" y="1482450"/>
            <a:ext cx="3940851" cy="2954325"/>
          </a:xfrm>
          <a:prstGeom prst="rect">
            <a:avLst/>
          </a:prstGeom>
          <a:noFill/>
          <a:ln>
            <a:noFill/>
          </a:ln>
        </p:spPr>
      </p:pic>
      <p:sp>
        <p:nvSpPr>
          <p:cNvPr id="457" name="Google Shape;457;p75"/>
          <p:cNvSpPr txBox="1"/>
          <p:nvPr/>
        </p:nvSpPr>
        <p:spPr>
          <a:xfrm>
            <a:off x="1347125" y="4627850"/>
            <a:ext cx="2326800" cy="433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pic>
        <p:nvPicPr>
          <p:cNvPr id="458" name="Google Shape;458;p75"/>
          <p:cNvPicPr preferRelativeResize="0"/>
          <p:nvPr/>
        </p:nvPicPr>
        <p:blipFill rotWithShape="1">
          <a:blip r:embed="rId4">
            <a:alphaModFix/>
          </a:blip>
          <a:srcRect b="0" l="0" r="0" t="0"/>
          <a:stretch/>
        </p:blipFill>
        <p:spPr>
          <a:xfrm>
            <a:off x="4920601" y="1692950"/>
            <a:ext cx="3486150" cy="2476500"/>
          </a:xfrm>
          <a:prstGeom prst="rect">
            <a:avLst/>
          </a:prstGeom>
          <a:noFill/>
          <a:ln>
            <a:noFill/>
          </a:ln>
        </p:spPr>
      </p:pic>
      <p:sp>
        <p:nvSpPr>
          <p:cNvPr id="459" name="Google Shape;459;p75"/>
          <p:cNvSpPr txBox="1"/>
          <p:nvPr/>
        </p:nvSpPr>
        <p:spPr>
          <a:xfrm>
            <a:off x="557725" y="4660125"/>
            <a:ext cx="7749600" cy="832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Arial"/>
                <a:ea typeface="Arial"/>
                <a:cs typeface="Arial"/>
                <a:sym typeface="Arial"/>
              </a:rPr>
              <a:t>             What a human sees                                                      What the computer ‘sees’</a:t>
            </a:r>
            <a:endParaRPr b="1" i="0" sz="1400" u="none" cap="none" strike="noStrike">
              <a:solidFill>
                <a:srgbClr val="000000"/>
              </a:solidFill>
              <a:latin typeface="Arial"/>
              <a:ea typeface="Arial"/>
              <a:cs typeface="Arial"/>
              <a:sym typeface="Arial"/>
            </a:endParaRPr>
          </a:p>
        </p:txBody>
      </p:sp>
      <p:sp>
        <p:nvSpPr>
          <p:cNvPr id="460" name="Google Shape;460;p75"/>
          <p:cNvSpPr txBox="1"/>
          <p:nvPr>
            <p:ph idx="4294967295"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Images as tensors</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sp>
        <p:nvSpPr>
          <p:cNvPr id="465" name="Google Shape;465;p7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Setting up Google Colab</a:t>
            </a:r>
            <a:endParaRPr/>
          </a:p>
        </p:txBody>
      </p:sp>
      <p:pic>
        <p:nvPicPr>
          <p:cNvPr id="466" name="Google Shape;466;p76"/>
          <p:cNvPicPr preferRelativeResize="0"/>
          <p:nvPr/>
        </p:nvPicPr>
        <p:blipFill>
          <a:blip r:embed="rId3">
            <a:alphaModFix/>
          </a:blip>
          <a:stretch>
            <a:fillRect/>
          </a:stretch>
        </p:blipFill>
        <p:spPr>
          <a:xfrm>
            <a:off x="394000" y="1254225"/>
            <a:ext cx="4419600" cy="3181350"/>
          </a:xfrm>
          <a:prstGeom prst="rect">
            <a:avLst/>
          </a:prstGeom>
          <a:noFill/>
          <a:ln>
            <a:noFill/>
          </a:ln>
        </p:spPr>
      </p:pic>
      <p:pic>
        <p:nvPicPr>
          <p:cNvPr id="467" name="Google Shape;467;p76"/>
          <p:cNvPicPr preferRelativeResize="0"/>
          <p:nvPr/>
        </p:nvPicPr>
        <p:blipFill>
          <a:blip r:embed="rId4">
            <a:alphaModFix/>
          </a:blip>
          <a:stretch>
            <a:fillRect/>
          </a:stretch>
        </p:blipFill>
        <p:spPr>
          <a:xfrm>
            <a:off x="5267275" y="1375750"/>
            <a:ext cx="2912675" cy="2677671"/>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sp>
        <p:nvSpPr>
          <p:cNvPr id="472" name="Google Shape;472;p7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Installing PyTorch</a:t>
            </a:r>
            <a:endParaRPr/>
          </a:p>
        </p:txBody>
      </p:sp>
      <p:pic>
        <p:nvPicPr>
          <p:cNvPr id="473" name="Google Shape;473;p77"/>
          <p:cNvPicPr preferRelativeResize="0"/>
          <p:nvPr/>
        </p:nvPicPr>
        <p:blipFill>
          <a:blip r:embed="rId3">
            <a:alphaModFix/>
          </a:blip>
          <a:stretch>
            <a:fillRect/>
          </a:stretch>
        </p:blipFill>
        <p:spPr>
          <a:xfrm>
            <a:off x="311700" y="1207801"/>
            <a:ext cx="8074900" cy="3038000"/>
          </a:xfrm>
          <a:prstGeom prst="rect">
            <a:avLst/>
          </a:prstGeom>
          <a:noFill/>
          <a:ln>
            <a:noFill/>
          </a:ln>
        </p:spPr>
      </p:pic>
      <p:sp>
        <p:nvSpPr>
          <p:cNvPr id="474" name="Google Shape;474;p77"/>
          <p:cNvSpPr txBox="1"/>
          <p:nvPr/>
        </p:nvSpPr>
        <p:spPr>
          <a:xfrm>
            <a:off x="452575" y="4435500"/>
            <a:ext cx="7934100" cy="615600"/>
          </a:xfrm>
          <a:prstGeom prst="rect">
            <a:avLst/>
          </a:prstGeom>
          <a:noFill/>
          <a:ln>
            <a:noFill/>
          </a:ln>
        </p:spPr>
        <p:txBody>
          <a:bodyPr anchorCtr="0" anchor="t" bIns="91425" lIns="91425" spcFirstLastPara="1" rIns="91425" wrap="square" tIns="91425">
            <a:spAutoFit/>
          </a:bodyPr>
          <a:lstStyle/>
          <a:p>
            <a:pPr indent="457200" lvl="0" marL="2743200" rtl="0" algn="l">
              <a:spcBef>
                <a:spcPts val="0"/>
              </a:spcBef>
              <a:spcAft>
                <a:spcPts val="0"/>
              </a:spcAft>
              <a:buNone/>
            </a:pPr>
            <a:r>
              <a:rPr lang="en" u="sng">
                <a:solidFill>
                  <a:schemeClr val="hlink"/>
                </a:solidFill>
                <a:hlinkClick r:id="rId4"/>
              </a:rPr>
              <a:t>https://pytorch.org/</a:t>
            </a:r>
            <a:endParaRPr/>
          </a:p>
          <a:p>
            <a:pPr indent="457200" lvl="0" marL="2743200" rtl="0" algn="l">
              <a:spcBef>
                <a:spcPts val="0"/>
              </a:spcBef>
              <a:spcAft>
                <a:spcPts val="0"/>
              </a:spcAft>
              <a:buNone/>
            </a:pPr>
            <a:r>
              <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 name="Shape 478"/>
        <p:cNvGrpSpPr/>
        <p:nvPr/>
      </p:nvGrpSpPr>
      <p:grpSpPr>
        <a:xfrm>
          <a:off x="0" y="0"/>
          <a:ext cx="0" cy="0"/>
          <a:chOff x="0" y="0"/>
          <a:chExt cx="0" cy="0"/>
        </a:xfrm>
      </p:grpSpPr>
      <p:sp>
        <p:nvSpPr>
          <p:cNvPr id="479" name="Google Shape;479;p7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Gradient descent</a:t>
            </a:r>
            <a:endParaRPr/>
          </a:p>
        </p:txBody>
      </p:sp>
      <p:sp>
        <p:nvSpPr>
          <p:cNvPr id="480" name="Google Shape;480;p7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rPr lang="en"/>
              <a:t>     </a:t>
            </a:r>
            <a:r>
              <a:rPr lang="en" u="sng">
                <a:solidFill>
                  <a:schemeClr val="hlink"/>
                </a:solidFill>
                <a:hlinkClick r:id="rId3"/>
              </a:rPr>
              <a:t>https://github.com/fastai/fastbook/blob/master/04_mnist_basics.ipynb</a:t>
            </a:r>
            <a:endParaRPr/>
          </a:p>
          <a:p>
            <a:pPr indent="0" lvl="0" marL="0" rtl="0" algn="l">
              <a:spcBef>
                <a:spcPts val="1600"/>
              </a:spcBef>
              <a:spcAft>
                <a:spcPts val="1600"/>
              </a:spcAft>
              <a:buNone/>
            </a:pPr>
            <a:r>
              <a:t/>
            </a:r>
            <a:endParaRPr/>
          </a:p>
        </p:txBody>
      </p:sp>
      <p:pic>
        <p:nvPicPr>
          <p:cNvPr id="481" name="Google Shape;481;p78"/>
          <p:cNvPicPr preferRelativeResize="0"/>
          <p:nvPr/>
        </p:nvPicPr>
        <p:blipFill>
          <a:blip r:embed="rId4">
            <a:alphaModFix/>
          </a:blip>
          <a:stretch>
            <a:fillRect/>
          </a:stretch>
        </p:blipFill>
        <p:spPr>
          <a:xfrm>
            <a:off x="922900" y="1032974"/>
            <a:ext cx="6297425" cy="3077551"/>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 name="Shape 485"/>
        <p:cNvGrpSpPr/>
        <p:nvPr/>
      </p:nvGrpSpPr>
      <p:grpSpPr>
        <a:xfrm>
          <a:off x="0" y="0"/>
          <a:ext cx="0" cy="0"/>
          <a:chOff x="0" y="0"/>
          <a:chExt cx="0" cy="0"/>
        </a:xfrm>
      </p:grpSpPr>
      <p:sp>
        <p:nvSpPr>
          <p:cNvPr id="486" name="Google Shape;486;p7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Stochastic gradient descent</a:t>
            </a:r>
            <a:endParaRPr/>
          </a:p>
        </p:txBody>
      </p:sp>
      <p:pic>
        <p:nvPicPr>
          <p:cNvPr id="487" name="Google Shape;487;p79"/>
          <p:cNvPicPr preferRelativeResize="0"/>
          <p:nvPr/>
        </p:nvPicPr>
        <p:blipFill>
          <a:blip r:embed="rId3">
            <a:alphaModFix/>
          </a:blip>
          <a:stretch>
            <a:fillRect/>
          </a:stretch>
        </p:blipFill>
        <p:spPr>
          <a:xfrm>
            <a:off x="408750" y="1017725"/>
            <a:ext cx="6357698" cy="3820976"/>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 name="Shape 491"/>
        <p:cNvGrpSpPr/>
        <p:nvPr/>
      </p:nvGrpSpPr>
      <p:grpSpPr>
        <a:xfrm>
          <a:off x="0" y="0"/>
          <a:ext cx="0" cy="0"/>
          <a:chOff x="0" y="0"/>
          <a:chExt cx="0" cy="0"/>
        </a:xfrm>
      </p:grpSpPr>
      <p:pic>
        <p:nvPicPr>
          <p:cNvPr id="492" name="Google Shape;492;p80"/>
          <p:cNvPicPr preferRelativeResize="0"/>
          <p:nvPr/>
        </p:nvPicPr>
        <p:blipFill>
          <a:blip r:embed="rId3">
            <a:alphaModFix/>
          </a:blip>
          <a:stretch>
            <a:fillRect/>
          </a:stretch>
        </p:blipFill>
        <p:spPr>
          <a:xfrm>
            <a:off x="568875" y="520601"/>
            <a:ext cx="7826324" cy="3755374"/>
          </a:xfrm>
          <a:prstGeom prst="rect">
            <a:avLst/>
          </a:prstGeom>
          <a:noFill/>
          <a:ln>
            <a:noFill/>
          </a:ln>
        </p:spPr>
      </p:pic>
      <p:sp>
        <p:nvSpPr>
          <p:cNvPr id="493" name="Google Shape;493;p80"/>
          <p:cNvSpPr txBox="1"/>
          <p:nvPr/>
        </p:nvSpPr>
        <p:spPr>
          <a:xfrm>
            <a:off x="827400" y="4560425"/>
            <a:ext cx="7329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hlinkClick r:id="rId4"/>
              </a:rPr>
              <a:t>Implementing gradient descent </a:t>
            </a:r>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sp>
        <p:nvSpPr>
          <p:cNvPr id="498" name="Google Shape;498;p8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499" name="Google Shape;499;p81"/>
          <p:cNvPicPr preferRelativeResize="0"/>
          <p:nvPr/>
        </p:nvPicPr>
        <p:blipFill>
          <a:blip r:embed="rId3">
            <a:alphaModFix/>
          </a:blip>
          <a:stretch>
            <a:fillRect/>
          </a:stretch>
        </p:blipFill>
        <p:spPr>
          <a:xfrm>
            <a:off x="311700" y="731167"/>
            <a:ext cx="8520600" cy="3681172"/>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data driven-approach to ML </a:t>
            </a:r>
            <a:endParaRPr/>
          </a:p>
        </p:txBody>
      </p:sp>
      <p:pic>
        <p:nvPicPr>
          <p:cNvPr id="92" name="Google Shape;92;p19"/>
          <p:cNvPicPr preferRelativeResize="0"/>
          <p:nvPr/>
        </p:nvPicPr>
        <p:blipFill>
          <a:blip r:embed="rId3">
            <a:alphaModFix/>
          </a:blip>
          <a:stretch>
            <a:fillRect/>
          </a:stretch>
        </p:blipFill>
        <p:spPr>
          <a:xfrm>
            <a:off x="47513" y="1443751"/>
            <a:ext cx="8725724" cy="1853249"/>
          </a:xfrm>
          <a:prstGeom prst="rect">
            <a:avLst/>
          </a:prstGeom>
          <a:noFill/>
          <a:ln>
            <a:noFill/>
          </a:ln>
        </p:spPr>
      </p:pic>
      <p:sp>
        <p:nvSpPr>
          <p:cNvPr id="93" name="Google Shape;93;p19"/>
          <p:cNvSpPr txBox="1"/>
          <p:nvPr/>
        </p:nvSpPr>
        <p:spPr>
          <a:xfrm>
            <a:off x="2153625" y="3516825"/>
            <a:ext cx="4513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      </a:t>
            </a:r>
            <a:r>
              <a:rPr lang="en" u="sng">
                <a:solidFill>
                  <a:schemeClr val="hlink"/>
                </a:solidFill>
                <a:hlinkClick r:id="rId4"/>
              </a:rPr>
              <a:t>From Andrew Ng’s Intro to ML in Production </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sp>
        <p:nvSpPr>
          <p:cNvPr id="504" name="Google Shape;504;p8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importance of the learning rate</a:t>
            </a:r>
            <a:endParaRPr/>
          </a:p>
        </p:txBody>
      </p:sp>
      <p:pic>
        <p:nvPicPr>
          <p:cNvPr id="505" name="Google Shape;505;p82"/>
          <p:cNvPicPr preferRelativeResize="0"/>
          <p:nvPr/>
        </p:nvPicPr>
        <p:blipFill>
          <a:blip r:embed="rId3">
            <a:alphaModFix/>
          </a:blip>
          <a:stretch>
            <a:fillRect/>
          </a:stretch>
        </p:blipFill>
        <p:spPr>
          <a:xfrm>
            <a:off x="152400" y="1170125"/>
            <a:ext cx="8839198" cy="3428320"/>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 name="Shape 509"/>
        <p:cNvGrpSpPr/>
        <p:nvPr/>
      </p:nvGrpSpPr>
      <p:grpSpPr>
        <a:xfrm>
          <a:off x="0" y="0"/>
          <a:ext cx="0" cy="0"/>
          <a:chOff x="0" y="0"/>
          <a:chExt cx="0" cy="0"/>
        </a:xfrm>
      </p:grpSpPr>
      <p:sp>
        <p:nvSpPr>
          <p:cNvPr id="510" name="Google Shape;510;p8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importance of the learning rate</a:t>
            </a:r>
            <a:endParaRPr/>
          </a:p>
        </p:txBody>
      </p:sp>
      <p:pic>
        <p:nvPicPr>
          <p:cNvPr id="511" name="Google Shape;511;p83"/>
          <p:cNvPicPr preferRelativeResize="0"/>
          <p:nvPr/>
        </p:nvPicPr>
        <p:blipFill>
          <a:blip r:embed="rId3">
            <a:alphaModFix/>
          </a:blip>
          <a:stretch>
            <a:fillRect/>
          </a:stretch>
        </p:blipFill>
        <p:spPr>
          <a:xfrm>
            <a:off x="2172325" y="1669900"/>
            <a:ext cx="4429125" cy="2124075"/>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5" name="Shape 515"/>
        <p:cNvGrpSpPr/>
        <p:nvPr/>
      </p:nvGrpSpPr>
      <p:grpSpPr>
        <a:xfrm>
          <a:off x="0" y="0"/>
          <a:ext cx="0" cy="0"/>
          <a:chOff x="0" y="0"/>
          <a:chExt cx="0" cy="0"/>
        </a:xfrm>
      </p:grpSpPr>
      <p:sp>
        <p:nvSpPr>
          <p:cNvPr id="516" name="Google Shape;516;p8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Choosing a learning rate</a:t>
            </a:r>
            <a:endParaRPr/>
          </a:p>
        </p:txBody>
      </p:sp>
      <p:pic>
        <p:nvPicPr>
          <p:cNvPr id="517" name="Google Shape;517;p84"/>
          <p:cNvPicPr preferRelativeResize="0"/>
          <p:nvPr/>
        </p:nvPicPr>
        <p:blipFill>
          <a:blip r:embed="rId3">
            <a:alphaModFix/>
          </a:blip>
          <a:stretch>
            <a:fillRect/>
          </a:stretch>
        </p:blipFill>
        <p:spPr>
          <a:xfrm>
            <a:off x="2797025" y="1717288"/>
            <a:ext cx="3086100" cy="2333625"/>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1" name="Shape 521"/>
        <p:cNvGrpSpPr/>
        <p:nvPr/>
      </p:nvGrpSpPr>
      <p:grpSpPr>
        <a:xfrm>
          <a:off x="0" y="0"/>
          <a:ext cx="0" cy="0"/>
          <a:chOff x="0" y="0"/>
          <a:chExt cx="0" cy="0"/>
        </a:xfrm>
      </p:grpSpPr>
      <p:sp>
        <p:nvSpPr>
          <p:cNvPr id="522" name="Google Shape;522;p8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Choosing a learning rate</a:t>
            </a:r>
            <a:endParaRPr/>
          </a:p>
        </p:txBody>
      </p:sp>
      <p:pic>
        <p:nvPicPr>
          <p:cNvPr id="523" name="Google Shape;523;p85"/>
          <p:cNvPicPr preferRelativeResize="0"/>
          <p:nvPr/>
        </p:nvPicPr>
        <p:blipFill>
          <a:blip r:embed="rId3">
            <a:alphaModFix/>
          </a:blip>
          <a:stretch>
            <a:fillRect/>
          </a:stretch>
        </p:blipFill>
        <p:spPr>
          <a:xfrm>
            <a:off x="665700" y="1524125"/>
            <a:ext cx="3086100" cy="2333625"/>
          </a:xfrm>
          <a:prstGeom prst="rect">
            <a:avLst/>
          </a:prstGeom>
          <a:noFill/>
          <a:ln>
            <a:noFill/>
          </a:ln>
        </p:spPr>
      </p:pic>
      <p:pic>
        <p:nvPicPr>
          <p:cNvPr id="524" name="Google Shape;524;p85"/>
          <p:cNvPicPr preferRelativeResize="0"/>
          <p:nvPr/>
        </p:nvPicPr>
        <p:blipFill>
          <a:blip r:embed="rId4">
            <a:alphaModFix/>
          </a:blip>
          <a:stretch>
            <a:fillRect/>
          </a:stretch>
        </p:blipFill>
        <p:spPr>
          <a:xfrm>
            <a:off x="4362350" y="1259163"/>
            <a:ext cx="3086100" cy="2333625"/>
          </a:xfrm>
          <a:prstGeom prst="rect">
            <a:avLst/>
          </a:prstGeom>
          <a:noFill/>
          <a:ln>
            <a:noFill/>
          </a:ln>
        </p:spPr>
      </p:pic>
      <p:sp>
        <p:nvSpPr>
          <p:cNvPr id="525" name="Google Shape;525;p85"/>
          <p:cNvSpPr txBox="1"/>
          <p:nvPr/>
        </p:nvSpPr>
        <p:spPr>
          <a:xfrm>
            <a:off x="1472950" y="3956550"/>
            <a:ext cx="7346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9" name="Shape 529"/>
        <p:cNvGrpSpPr/>
        <p:nvPr/>
      </p:nvGrpSpPr>
      <p:grpSpPr>
        <a:xfrm>
          <a:off x="0" y="0"/>
          <a:ext cx="0" cy="0"/>
          <a:chOff x="0" y="0"/>
          <a:chExt cx="0" cy="0"/>
        </a:xfrm>
      </p:grpSpPr>
      <p:sp>
        <p:nvSpPr>
          <p:cNvPr id="530" name="Google Shape;530;p8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Weight decay aka lx-regularization</a:t>
            </a:r>
            <a:endParaRPr/>
          </a:p>
        </p:txBody>
      </p:sp>
      <p:sp>
        <p:nvSpPr>
          <p:cNvPr id="531" name="Google Shape;531;p86"/>
          <p:cNvSpPr txBox="1"/>
          <p:nvPr/>
        </p:nvSpPr>
        <p:spPr>
          <a:xfrm>
            <a:off x="392825" y="3820175"/>
            <a:ext cx="8339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                                                 </a:t>
            </a:r>
            <a:r>
              <a:rPr lang="en" u="sng">
                <a:solidFill>
                  <a:schemeClr val="hlink"/>
                </a:solidFill>
                <a:hlinkClick r:id="rId3"/>
              </a:rPr>
              <a:t>L1 and L2 regularization </a:t>
            </a:r>
            <a:endParaRPr/>
          </a:p>
        </p:txBody>
      </p:sp>
      <p:pic>
        <p:nvPicPr>
          <p:cNvPr id="532" name="Google Shape;532;p86"/>
          <p:cNvPicPr preferRelativeResize="0"/>
          <p:nvPr/>
        </p:nvPicPr>
        <p:blipFill>
          <a:blip r:embed="rId4">
            <a:alphaModFix/>
          </a:blip>
          <a:stretch>
            <a:fillRect/>
          </a:stretch>
        </p:blipFill>
        <p:spPr>
          <a:xfrm>
            <a:off x="152400" y="1553288"/>
            <a:ext cx="8839202" cy="1731320"/>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6" name="Shape 536"/>
        <p:cNvGrpSpPr/>
        <p:nvPr/>
      </p:nvGrpSpPr>
      <p:grpSpPr>
        <a:xfrm>
          <a:off x="0" y="0"/>
          <a:ext cx="0" cy="0"/>
          <a:chOff x="0" y="0"/>
          <a:chExt cx="0" cy="0"/>
        </a:xfrm>
      </p:grpSpPr>
      <p:sp>
        <p:nvSpPr>
          <p:cNvPr id="537" name="Google Shape;537;p8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bias vs variance tradeoff</a:t>
            </a:r>
            <a:endParaRPr/>
          </a:p>
        </p:txBody>
      </p:sp>
      <p:pic>
        <p:nvPicPr>
          <p:cNvPr id="538" name="Google Shape;538;p87"/>
          <p:cNvPicPr preferRelativeResize="0"/>
          <p:nvPr/>
        </p:nvPicPr>
        <p:blipFill>
          <a:blip r:embed="rId3">
            <a:alphaModFix/>
          </a:blip>
          <a:stretch>
            <a:fillRect/>
          </a:stretch>
        </p:blipFill>
        <p:spPr>
          <a:xfrm>
            <a:off x="152400" y="1170125"/>
            <a:ext cx="8839201" cy="3072113"/>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2" name="Shape 542"/>
        <p:cNvGrpSpPr/>
        <p:nvPr/>
      </p:nvGrpSpPr>
      <p:grpSpPr>
        <a:xfrm>
          <a:off x="0" y="0"/>
          <a:ext cx="0" cy="0"/>
          <a:chOff x="0" y="0"/>
          <a:chExt cx="0" cy="0"/>
        </a:xfrm>
      </p:grpSpPr>
      <p:sp>
        <p:nvSpPr>
          <p:cNvPr id="543" name="Google Shape;543;p8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bias vs variance tradeoff</a:t>
            </a:r>
            <a:endParaRPr/>
          </a:p>
        </p:txBody>
      </p:sp>
      <p:pic>
        <p:nvPicPr>
          <p:cNvPr id="544" name="Google Shape;544;p88"/>
          <p:cNvPicPr preferRelativeResize="0"/>
          <p:nvPr/>
        </p:nvPicPr>
        <p:blipFill>
          <a:blip r:embed="rId3">
            <a:alphaModFix/>
          </a:blip>
          <a:stretch>
            <a:fillRect/>
          </a:stretch>
        </p:blipFill>
        <p:spPr>
          <a:xfrm>
            <a:off x="311700" y="1296425"/>
            <a:ext cx="7439025" cy="2800350"/>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8" name="Shape 548"/>
        <p:cNvGrpSpPr/>
        <p:nvPr/>
      </p:nvGrpSpPr>
      <p:grpSpPr>
        <a:xfrm>
          <a:off x="0" y="0"/>
          <a:ext cx="0" cy="0"/>
          <a:chOff x="0" y="0"/>
          <a:chExt cx="0" cy="0"/>
        </a:xfrm>
      </p:grpSpPr>
      <p:sp>
        <p:nvSpPr>
          <p:cNvPr id="549" name="Google Shape;549;p8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bias vs variance tradeoff</a:t>
            </a:r>
            <a:endParaRPr/>
          </a:p>
        </p:txBody>
      </p:sp>
      <p:pic>
        <p:nvPicPr>
          <p:cNvPr id="550" name="Google Shape;550;p89"/>
          <p:cNvPicPr preferRelativeResize="0"/>
          <p:nvPr/>
        </p:nvPicPr>
        <p:blipFill>
          <a:blip r:embed="rId3">
            <a:alphaModFix/>
          </a:blip>
          <a:stretch>
            <a:fillRect/>
          </a:stretch>
        </p:blipFill>
        <p:spPr>
          <a:xfrm>
            <a:off x="1909000" y="1135675"/>
            <a:ext cx="4762678" cy="3820972"/>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4" name="Shape 554"/>
        <p:cNvGrpSpPr/>
        <p:nvPr/>
      </p:nvGrpSpPr>
      <p:grpSpPr>
        <a:xfrm>
          <a:off x="0" y="0"/>
          <a:ext cx="0" cy="0"/>
          <a:chOff x="0" y="0"/>
          <a:chExt cx="0" cy="0"/>
        </a:xfrm>
      </p:grpSpPr>
      <p:sp>
        <p:nvSpPr>
          <p:cNvPr id="555" name="Google Shape;555;p9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Practice: neural networks in PyTorch</a:t>
            </a:r>
            <a:endParaRPr/>
          </a:p>
        </p:txBody>
      </p:sp>
      <p:sp>
        <p:nvSpPr>
          <p:cNvPr id="556" name="Google Shape;556;p9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u="sng">
                <a:solidFill>
                  <a:schemeClr val="hlink"/>
                </a:solidFill>
                <a:hlinkClick r:id="rId3"/>
              </a:rPr>
              <a:t>Notebook</a:t>
            </a:r>
            <a:endParaRPr/>
          </a:p>
          <a:p>
            <a:pPr indent="-342900" lvl="0" marL="457200" rtl="0" algn="l">
              <a:spcBef>
                <a:spcPts val="0"/>
              </a:spcBef>
              <a:spcAft>
                <a:spcPts val="0"/>
              </a:spcAft>
              <a:buSzPts val="1800"/>
              <a:buChar char="●"/>
            </a:pPr>
            <a:r>
              <a:rPr lang="en" u="sng">
                <a:solidFill>
                  <a:schemeClr val="hlink"/>
                </a:solidFill>
                <a:hlinkClick r:id="rId4"/>
              </a:rPr>
              <a:t>Solutions</a:t>
            </a:r>
            <a:endParaRPr/>
          </a:p>
          <a:p>
            <a:pPr indent="0" lvl="0" marL="0" rtl="0" algn="l">
              <a:spcBef>
                <a:spcPts val="1600"/>
              </a:spcBef>
              <a:spcAft>
                <a:spcPts val="0"/>
              </a:spcAft>
              <a:buNone/>
            </a:pPr>
            <a:r>
              <a:rPr b="1" lang="en"/>
              <a:t>Questions</a:t>
            </a:r>
            <a:endParaRPr/>
          </a:p>
          <a:p>
            <a:pPr indent="-342900" lvl="0" marL="457200" rtl="0" algn="l">
              <a:spcBef>
                <a:spcPts val="1600"/>
              </a:spcBef>
              <a:spcAft>
                <a:spcPts val="0"/>
              </a:spcAft>
              <a:buSzPts val="1800"/>
              <a:buChar char="●"/>
            </a:pPr>
            <a:r>
              <a:rPr lang="en"/>
              <a:t>How do we subclass nn.Module?</a:t>
            </a:r>
            <a:endParaRPr/>
          </a:p>
          <a:p>
            <a:pPr indent="-317500" lvl="1" marL="1828800" rtl="0" algn="l">
              <a:spcBef>
                <a:spcPts val="0"/>
              </a:spcBef>
              <a:spcAft>
                <a:spcPts val="0"/>
              </a:spcAft>
              <a:buSzPts val="1400"/>
              <a:buChar char="○"/>
            </a:pPr>
            <a:r>
              <a:rPr lang="en"/>
              <a:t>What is a subclass? </a:t>
            </a:r>
            <a:endParaRPr/>
          </a:p>
          <a:p>
            <a:pPr indent="-342900" lvl="0" marL="457200" rtl="0" algn="l">
              <a:spcBef>
                <a:spcPts val="0"/>
              </a:spcBef>
              <a:spcAft>
                <a:spcPts val="0"/>
              </a:spcAft>
              <a:buSzPts val="1800"/>
              <a:buChar char="●"/>
            </a:pPr>
            <a:r>
              <a:rPr lang="en"/>
              <a:t>How many layers do we need to learn non-linear mappings? </a:t>
            </a:r>
            <a:endParaRPr/>
          </a:p>
          <a:p>
            <a:pPr indent="-342900" lvl="0" marL="457200" rtl="0" algn="l">
              <a:spcBef>
                <a:spcPts val="0"/>
              </a:spcBef>
              <a:spcAft>
                <a:spcPts val="0"/>
              </a:spcAft>
              <a:buSzPts val="1800"/>
              <a:buChar char="●"/>
            </a:pPr>
            <a:r>
              <a:rPr lang="en"/>
              <a:t>What is the purpose of a dataloader?</a:t>
            </a:r>
            <a:endParaRPr/>
          </a:p>
          <a:p>
            <a:pPr indent="-342900" lvl="0" marL="457200" rtl="0" algn="l">
              <a:spcBef>
                <a:spcPts val="0"/>
              </a:spcBef>
              <a:spcAft>
                <a:spcPts val="0"/>
              </a:spcAft>
              <a:buSzPts val="1800"/>
              <a:buChar char="●"/>
            </a:pPr>
            <a:r>
              <a:rPr lang="en"/>
              <a:t>What is nn.Linear? </a:t>
            </a:r>
            <a:endParaRPr/>
          </a:p>
          <a:p>
            <a:pPr indent="-342900" lvl="0" marL="457200" rtl="0" algn="l">
              <a:spcBef>
                <a:spcPts val="0"/>
              </a:spcBef>
              <a:spcAft>
                <a:spcPts val="0"/>
              </a:spcAft>
              <a:buSzPts val="1800"/>
              <a:buChar char="●"/>
            </a:pPr>
            <a:r>
              <a:rPr lang="en"/>
              <a:t>What is the purpose of nn.Sequential? </a:t>
            </a:r>
            <a:endParaRPr/>
          </a:p>
          <a:p>
            <a:pPr indent="-342900" lvl="0" marL="457200" rtl="0" algn="l">
              <a:spcBef>
                <a:spcPts val="0"/>
              </a:spcBef>
              <a:spcAft>
                <a:spcPts val="0"/>
              </a:spcAft>
              <a:buSzPts val="1800"/>
              <a:buChar char="●"/>
            </a:pPr>
            <a:r>
              <a:rPr lang="en"/>
              <a:t>Why would we use OrderedDict to define an architecture?  </a:t>
            </a:r>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0" name="Shape 560"/>
        <p:cNvGrpSpPr/>
        <p:nvPr/>
      </p:nvGrpSpPr>
      <p:grpSpPr>
        <a:xfrm>
          <a:off x="0" y="0"/>
          <a:ext cx="0" cy="0"/>
          <a:chOff x="0" y="0"/>
          <a:chExt cx="0" cy="0"/>
        </a:xfrm>
      </p:grpSpPr>
      <p:sp>
        <p:nvSpPr>
          <p:cNvPr id="561" name="Google Shape;561;p9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Softmax function</a:t>
            </a:r>
            <a:endParaRPr/>
          </a:p>
        </p:txBody>
      </p:sp>
      <p:pic>
        <p:nvPicPr>
          <p:cNvPr id="562" name="Google Shape;562;p91"/>
          <p:cNvPicPr preferRelativeResize="0"/>
          <p:nvPr/>
        </p:nvPicPr>
        <p:blipFill>
          <a:blip r:embed="rId3">
            <a:alphaModFix/>
          </a:blip>
          <a:stretch>
            <a:fillRect/>
          </a:stretch>
        </p:blipFill>
        <p:spPr>
          <a:xfrm>
            <a:off x="152400" y="1170125"/>
            <a:ext cx="8839200" cy="2088968"/>
          </a:xfrm>
          <a:prstGeom prst="rect">
            <a:avLst/>
          </a:prstGeom>
          <a:noFill/>
          <a:ln>
            <a:noFill/>
          </a:ln>
        </p:spPr>
      </p:pic>
      <p:sp>
        <p:nvSpPr>
          <p:cNvPr id="563" name="Google Shape;563;p91"/>
          <p:cNvSpPr txBox="1"/>
          <p:nvPr/>
        </p:nvSpPr>
        <p:spPr>
          <a:xfrm>
            <a:off x="1934075" y="3482725"/>
            <a:ext cx="48771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4"/>
              </a:rPr>
              <a:t>https://en.wikipedia.org/wiki/Softmax_function</a:t>
            </a:r>
            <a:endParaRPr/>
          </a:p>
          <a:p>
            <a:pPr indent="0" lvl="0" marL="0" rtl="0" algn="l">
              <a:spcBef>
                <a:spcPts val="0"/>
              </a:spcBef>
              <a:spcAft>
                <a:spcPts val="0"/>
              </a:spcAft>
              <a:buNone/>
            </a:pPr>
            <a:r>
              <a:t/>
            </a:r>
            <a:endParaRPr/>
          </a:p>
        </p:txBody>
      </p:sp>
      <p:sp>
        <p:nvSpPr>
          <p:cNvPr id="564" name="Google Shape;564;p91"/>
          <p:cNvSpPr txBox="1"/>
          <p:nvPr/>
        </p:nvSpPr>
        <p:spPr>
          <a:xfrm>
            <a:off x="1672500" y="4043775"/>
            <a:ext cx="4536300" cy="400200"/>
          </a:xfrm>
          <a:prstGeom prst="rect">
            <a:avLst/>
          </a:prstGeom>
          <a:noFill/>
          <a:ln>
            <a:noFill/>
          </a:ln>
        </p:spPr>
        <p:txBody>
          <a:bodyPr anchorCtr="0" anchor="t" bIns="91425" lIns="91425" spcFirstLastPara="1" rIns="91425" wrap="square" tIns="91425">
            <a:spAutoFit/>
          </a:bodyPr>
          <a:lstStyle/>
          <a:p>
            <a:pPr indent="457200" lvl="0" marL="0" rtl="0" algn="l">
              <a:spcBef>
                <a:spcPts val="0"/>
              </a:spcBef>
              <a:spcAft>
                <a:spcPts val="0"/>
              </a:spcAft>
              <a:buNone/>
            </a:pPr>
            <a:r>
              <a:rPr lang="en" u="sng">
                <a:solidFill>
                  <a:schemeClr val="hlink"/>
                </a:solidFill>
                <a:hlinkClick r:id="rId5"/>
              </a:rPr>
              <a:t>The softmax activation function in Python</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Knowing the jargon</a:t>
            </a:r>
            <a:endParaRPr/>
          </a:p>
        </p:txBody>
      </p:sp>
      <p:sp>
        <p:nvSpPr>
          <p:cNvPr id="99" name="Google Shape;99;p20"/>
          <p:cNvSpPr txBox="1"/>
          <p:nvPr/>
        </p:nvSpPr>
        <p:spPr>
          <a:xfrm>
            <a:off x="462500" y="1017725"/>
            <a:ext cx="7645200" cy="347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t>Model aka network aka architecture (although a fine-grained distinction exists here with respect to training)</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rPr lang="en" sz="1100"/>
              <a:t>Weight aka parameter aka connection strength</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rPr lang="en" sz="1100"/>
              <a:t>Hyperparameter</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rPr lang="en" sz="1100"/>
              <a:t>Capacity</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rPr lang="en" sz="1100"/>
              <a:t>Loss aka cost aka error function</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rPr lang="en" sz="1100"/>
              <a:t>Error rate aka 1 - accuracy</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rPr lang="en" sz="1100"/>
              <a:t>Sensitivity aka recall</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rPr lang="en" sz="1100"/>
              <a:t>Activation function</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rPr lang="en" sz="1100"/>
              <a:t>Transfer learning</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rPr lang="en" sz="1100"/>
              <a:t>Epoch vs Batch</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rPr lang="en" sz="1100"/>
              <a:t>Convolution, receptive field</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rPr lang="en" sz="1100"/>
              <a:t>Linear aka “Dense”aka ‘fully connected’  layer</a:t>
            </a:r>
            <a:endParaRPr sz="1100"/>
          </a:p>
          <a:p>
            <a:pPr indent="0" lvl="0" marL="0" rtl="0" algn="l">
              <a:spcBef>
                <a:spcPts val="0"/>
              </a:spcBef>
              <a:spcAft>
                <a:spcPts val="0"/>
              </a:spcAft>
              <a:buNone/>
            </a:pPr>
            <a:r>
              <a:t/>
            </a:r>
            <a:endParaRPr sz="1200"/>
          </a:p>
          <a:p>
            <a:pPr indent="0" lvl="0" marL="0" rtl="0" algn="l">
              <a:spcBef>
                <a:spcPts val="0"/>
              </a:spcBef>
              <a:spcAft>
                <a:spcPts val="0"/>
              </a:spcAft>
              <a:buNone/>
            </a:pPr>
            <a:r>
              <a:t/>
            </a:r>
            <a:endParaRPr sz="1200"/>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8" name="Shape 568"/>
        <p:cNvGrpSpPr/>
        <p:nvPr/>
      </p:nvGrpSpPr>
      <p:grpSpPr>
        <a:xfrm>
          <a:off x="0" y="0"/>
          <a:ext cx="0" cy="0"/>
          <a:chOff x="0" y="0"/>
          <a:chExt cx="0" cy="0"/>
        </a:xfrm>
      </p:grpSpPr>
      <p:sp>
        <p:nvSpPr>
          <p:cNvPr id="569" name="Google Shape;569;p9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Practice: training in PyTorch</a:t>
            </a:r>
            <a:endParaRPr/>
          </a:p>
        </p:txBody>
      </p:sp>
      <p:sp>
        <p:nvSpPr>
          <p:cNvPr id="570" name="Google Shape;570;p9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u="sng">
                <a:solidFill>
                  <a:schemeClr val="hlink"/>
                </a:solidFill>
                <a:hlinkClick r:id="rId3"/>
              </a:rPr>
              <a:t>Notebook</a:t>
            </a:r>
            <a:endParaRPr/>
          </a:p>
          <a:p>
            <a:pPr indent="-342900" lvl="0" marL="457200" rtl="0" algn="l">
              <a:spcBef>
                <a:spcPts val="0"/>
              </a:spcBef>
              <a:spcAft>
                <a:spcPts val="0"/>
              </a:spcAft>
              <a:buSzPts val="1800"/>
              <a:buChar char="●"/>
            </a:pPr>
            <a:r>
              <a:rPr lang="en" u="sng">
                <a:solidFill>
                  <a:schemeClr val="hlink"/>
                </a:solidFill>
                <a:hlinkClick r:id="rId4"/>
              </a:rPr>
              <a:t>Solutions</a:t>
            </a:r>
            <a:endParaRPr/>
          </a:p>
          <a:p>
            <a:pPr indent="0" lvl="0" marL="0" rtl="0" algn="l">
              <a:spcBef>
                <a:spcPts val="1600"/>
              </a:spcBef>
              <a:spcAft>
                <a:spcPts val="0"/>
              </a:spcAft>
              <a:buNone/>
            </a:pPr>
            <a:r>
              <a:rPr lang="en"/>
              <a:t>Questions: </a:t>
            </a:r>
            <a:endParaRPr/>
          </a:p>
          <a:p>
            <a:pPr indent="-342900" lvl="0" marL="457200" rtl="0" algn="l">
              <a:spcBef>
                <a:spcPts val="1600"/>
              </a:spcBef>
              <a:spcAft>
                <a:spcPts val="0"/>
              </a:spcAft>
              <a:buSzPts val="1800"/>
              <a:buChar char="●"/>
            </a:pPr>
            <a:r>
              <a:rPr lang="en"/>
              <a:t>What is a logit (in the context of neural networks)? </a:t>
            </a:r>
            <a:endParaRPr/>
          </a:p>
          <a:p>
            <a:pPr indent="-342900" lvl="0" marL="457200" rtl="0" algn="l">
              <a:spcBef>
                <a:spcPts val="0"/>
              </a:spcBef>
              <a:spcAft>
                <a:spcPts val="0"/>
              </a:spcAft>
              <a:buSzPts val="1800"/>
              <a:buChar char="●"/>
            </a:pPr>
            <a:r>
              <a:rPr lang="en"/>
              <a:t>How do we turn logits into probabilities? </a:t>
            </a:r>
            <a:endParaRPr/>
          </a:p>
          <a:p>
            <a:pPr indent="-342900" lvl="0" marL="457200" rtl="0" algn="l">
              <a:spcBef>
                <a:spcPts val="0"/>
              </a:spcBef>
              <a:spcAft>
                <a:spcPts val="0"/>
              </a:spcAft>
              <a:buSzPts val="1800"/>
              <a:buChar char="●"/>
            </a:pPr>
            <a:r>
              <a:rPr lang="en"/>
              <a:t>What criterion should we use if we change nn.LogSoftmax to Softmax? (Read </a:t>
            </a:r>
            <a:r>
              <a:rPr lang="en" u="sng">
                <a:solidFill>
                  <a:schemeClr val="hlink"/>
                </a:solidFill>
                <a:hlinkClick r:id="rId5"/>
              </a:rPr>
              <a:t>this discussion</a:t>
            </a:r>
            <a:r>
              <a:rPr lang="en"/>
              <a:t>)</a:t>
            </a:r>
            <a:endParaRPr/>
          </a:p>
          <a:p>
            <a:pPr indent="-342900" lvl="0" marL="457200" rtl="0" algn="l">
              <a:spcBef>
                <a:spcPts val="0"/>
              </a:spcBef>
              <a:spcAft>
                <a:spcPts val="0"/>
              </a:spcAft>
              <a:buSzPts val="1800"/>
              <a:buChar char="●"/>
            </a:pPr>
            <a:r>
              <a:rPr lang="en"/>
              <a:t>Where do we define the size of the batch? </a:t>
            </a:r>
            <a:endParaRPr/>
          </a:p>
          <a:p>
            <a:pPr indent="0" lvl="0" marL="457200" rtl="0" algn="l">
              <a:spcBef>
                <a:spcPts val="1600"/>
              </a:spcBef>
              <a:spcAft>
                <a:spcPts val="1600"/>
              </a:spcAft>
              <a:buNone/>
            </a:pPr>
            <a:r>
              <a:t/>
            </a:r>
            <a:endParaRPr/>
          </a:p>
        </p:txBody>
      </p:sp>
      <p:sp>
        <p:nvSpPr>
          <p:cNvPr id="571" name="Google Shape;571;p92"/>
          <p:cNvSpPr txBox="1"/>
          <p:nvPr/>
        </p:nvSpPr>
        <p:spPr>
          <a:xfrm>
            <a:off x="5945375" y="3104425"/>
            <a:ext cx="65982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5" name="Shape 575"/>
        <p:cNvGrpSpPr/>
        <p:nvPr/>
      </p:nvGrpSpPr>
      <p:grpSpPr>
        <a:xfrm>
          <a:off x="0" y="0"/>
          <a:ext cx="0" cy="0"/>
          <a:chOff x="0" y="0"/>
          <a:chExt cx="0" cy="0"/>
        </a:xfrm>
      </p:grpSpPr>
      <p:sp>
        <p:nvSpPr>
          <p:cNvPr id="576" name="Google Shape;576;p9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Performance metrics vs loss functions</a:t>
            </a:r>
            <a:endParaRPr/>
          </a:p>
        </p:txBody>
      </p:sp>
      <p:sp>
        <p:nvSpPr>
          <p:cNvPr id="577" name="Google Shape;577;p9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model performance metric measures the quality of predictions in the validation or test sets. Accuracy, precision, recall, specificity, fbeta, f1, and ROC are performance metrics, not loss functions </a:t>
            </a:r>
            <a:endParaRPr/>
          </a:p>
          <a:p>
            <a:pPr indent="0" lvl="0" marL="0" rtl="0" algn="l">
              <a:spcBef>
                <a:spcPts val="1600"/>
              </a:spcBef>
              <a:spcAft>
                <a:spcPts val="0"/>
              </a:spcAft>
              <a:buNone/>
            </a:pPr>
            <a:r>
              <a:t/>
            </a:r>
            <a:endParaRPr/>
          </a:p>
          <a:p>
            <a:pPr indent="0" lvl="0" marL="0" rtl="0" algn="l">
              <a:spcBef>
                <a:spcPts val="1600"/>
              </a:spcBef>
              <a:spcAft>
                <a:spcPts val="0"/>
              </a:spcAft>
              <a:buNone/>
            </a:pPr>
            <a:r>
              <a:rPr lang="en"/>
              <a:t>The default classification error metric in fastai is error_rate = 1 - accuracy </a:t>
            </a:r>
            <a:endParaRPr/>
          </a:p>
          <a:p>
            <a:pPr indent="0" lvl="0" marL="0" rtl="0" algn="l">
              <a:spcBef>
                <a:spcPts val="1600"/>
              </a:spcBef>
              <a:spcAft>
                <a:spcPts val="0"/>
              </a:spcAft>
              <a:buNone/>
            </a:pPr>
            <a:r>
              <a:t/>
            </a:r>
            <a:endParaRPr/>
          </a:p>
          <a:p>
            <a:pPr indent="0" lvl="0" marL="0" rtl="0" algn="l">
              <a:spcBef>
                <a:spcPts val="1600"/>
              </a:spcBef>
              <a:spcAft>
                <a:spcPts val="1600"/>
              </a:spcAft>
              <a:buNone/>
            </a:pPr>
            <a:r>
              <a:rPr lang="en"/>
              <a:t>The loss function is used to adjust the weights of the model (through its gradient). The error metric is </a:t>
            </a:r>
            <a:r>
              <a:rPr lang="en" u="sng"/>
              <a:t>a report of performance and it can be opposite to the loss function</a:t>
            </a:r>
            <a:endParaRPr u="sng"/>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1" name="Shape 581"/>
        <p:cNvGrpSpPr/>
        <p:nvPr/>
      </p:nvGrpSpPr>
      <p:grpSpPr>
        <a:xfrm>
          <a:off x="0" y="0"/>
          <a:ext cx="0" cy="0"/>
          <a:chOff x="0" y="0"/>
          <a:chExt cx="0" cy="0"/>
        </a:xfrm>
      </p:grpSpPr>
      <p:pic>
        <p:nvPicPr>
          <p:cNvPr id="582" name="Google Shape;582;p94"/>
          <p:cNvPicPr preferRelativeResize="0"/>
          <p:nvPr/>
        </p:nvPicPr>
        <p:blipFill>
          <a:blip r:embed="rId3">
            <a:alphaModFix/>
          </a:blip>
          <a:stretch>
            <a:fillRect/>
          </a:stretch>
        </p:blipFill>
        <p:spPr>
          <a:xfrm>
            <a:off x="700963" y="308500"/>
            <a:ext cx="7742075" cy="4177100"/>
          </a:xfrm>
          <a:prstGeom prst="rect">
            <a:avLst/>
          </a:prstGeom>
          <a:noFill/>
          <a:ln>
            <a:noFill/>
          </a:ln>
        </p:spPr>
      </p:pic>
      <p:sp>
        <p:nvSpPr>
          <p:cNvPr id="583" name="Google Shape;583;p94"/>
          <p:cNvSpPr txBox="1"/>
          <p:nvPr/>
        </p:nvSpPr>
        <p:spPr>
          <a:xfrm>
            <a:off x="1256425" y="4697075"/>
            <a:ext cx="6929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        </a:t>
            </a:r>
            <a:r>
              <a:rPr lang="en" u="sng">
                <a:solidFill>
                  <a:schemeClr val="hlink"/>
                </a:solidFill>
                <a:hlinkClick r:id="rId4"/>
              </a:rPr>
              <a:t>Understanding the bias vs variance tradeoff in neural network architectures</a:t>
            </a:r>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7" name="Shape 587"/>
        <p:cNvGrpSpPr/>
        <p:nvPr/>
      </p:nvGrpSpPr>
      <p:grpSpPr>
        <a:xfrm>
          <a:off x="0" y="0"/>
          <a:ext cx="0" cy="0"/>
          <a:chOff x="0" y="0"/>
          <a:chExt cx="0" cy="0"/>
        </a:xfrm>
      </p:grpSpPr>
      <p:sp>
        <p:nvSpPr>
          <p:cNvPr id="588" name="Google Shape;588;p9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long should we train the network?</a:t>
            </a:r>
            <a:endParaRPr/>
          </a:p>
        </p:txBody>
      </p:sp>
      <p:sp>
        <p:nvSpPr>
          <p:cNvPr id="589" name="Google Shape;589;p95"/>
          <p:cNvSpPr txBox="1"/>
          <p:nvPr>
            <p:ph idx="1" type="body"/>
          </p:nvPr>
        </p:nvSpPr>
        <p:spPr>
          <a:xfrm>
            <a:off x="311700" y="1550375"/>
            <a:ext cx="8520600" cy="30186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Until it overfits! (Training loss goes down while validation loss goes up)</a:t>
            </a:r>
            <a:endParaRPr/>
          </a:p>
          <a:p>
            <a:pPr indent="-342900" lvl="0" marL="457200" rtl="0" algn="l">
              <a:spcBef>
                <a:spcPts val="0"/>
              </a:spcBef>
              <a:spcAft>
                <a:spcPts val="0"/>
              </a:spcAft>
              <a:buSzPts val="1800"/>
              <a:buChar char="●"/>
            </a:pPr>
            <a:r>
              <a:rPr lang="en"/>
              <a:t>This general principle applies to </a:t>
            </a:r>
            <a:r>
              <a:rPr b="1" lang="en"/>
              <a:t>all</a:t>
            </a:r>
            <a:r>
              <a:rPr lang="en"/>
              <a:t> hyperparameters related to model complexity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id="590" name="Google Shape;590;p95"/>
          <p:cNvPicPr preferRelativeResize="0"/>
          <p:nvPr/>
        </p:nvPicPr>
        <p:blipFill>
          <a:blip r:embed="rId3">
            <a:alphaModFix/>
          </a:blip>
          <a:stretch>
            <a:fillRect/>
          </a:stretch>
        </p:blipFill>
        <p:spPr>
          <a:xfrm>
            <a:off x="2649250" y="2571750"/>
            <a:ext cx="3179101" cy="2384326"/>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4" name="Shape 594"/>
        <p:cNvGrpSpPr/>
        <p:nvPr/>
      </p:nvGrpSpPr>
      <p:grpSpPr>
        <a:xfrm>
          <a:off x="0" y="0"/>
          <a:ext cx="0" cy="0"/>
          <a:chOff x="0" y="0"/>
          <a:chExt cx="0" cy="0"/>
        </a:xfrm>
      </p:grpSpPr>
      <p:pic>
        <p:nvPicPr>
          <p:cNvPr id="595" name="Google Shape;595;p96"/>
          <p:cNvPicPr preferRelativeResize="0"/>
          <p:nvPr/>
        </p:nvPicPr>
        <p:blipFill>
          <a:blip r:embed="rId3">
            <a:alphaModFix/>
          </a:blip>
          <a:stretch>
            <a:fillRect/>
          </a:stretch>
        </p:blipFill>
        <p:spPr>
          <a:xfrm>
            <a:off x="574800" y="464225"/>
            <a:ext cx="7994401" cy="4052650"/>
          </a:xfrm>
          <a:prstGeom prst="rect">
            <a:avLst/>
          </a:prstGeom>
          <a:noFill/>
          <a:ln>
            <a:noFill/>
          </a:ln>
        </p:spPr>
      </p:pic>
      <p:sp>
        <p:nvSpPr>
          <p:cNvPr id="596" name="Google Shape;596;p96"/>
          <p:cNvSpPr txBox="1"/>
          <p:nvPr/>
        </p:nvSpPr>
        <p:spPr>
          <a:xfrm>
            <a:off x="1004125" y="4638850"/>
            <a:ext cx="7239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hlinkClick r:id="rId4"/>
              </a:rPr>
              <a:t>The intuition of momentum</a:t>
            </a:r>
            <a:r>
              <a:rPr lang="en"/>
              <a:t>                      </a:t>
            </a:r>
            <a:r>
              <a:rPr lang="en" u="sng">
                <a:solidFill>
                  <a:schemeClr val="hlink"/>
                </a:solidFill>
                <a:hlinkClick r:id="rId5"/>
              </a:rPr>
              <a:t>Exploring momentum’s beta (notebook)</a:t>
            </a:r>
            <a:endParaRPr/>
          </a:p>
          <a:p>
            <a:pPr indent="0" lvl="0" marL="0" rtl="0" algn="l">
              <a:spcBef>
                <a:spcPts val="0"/>
              </a:spcBef>
              <a:spcAft>
                <a:spcPts val="0"/>
              </a:spcAft>
              <a:buNone/>
            </a:pPr>
            <a:r>
              <a:t/>
            </a:r>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0" name="Shape 600"/>
        <p:cNvGrpSpPr/>
        <p:nvPr/>
      </p:nvGrpSpPr>
      <p:grpSpPr>
        <a:xfrm>
          <a:off x="0" y="0"/>
          <a:ext cx="0" cy="0"/>
          <a:chOff x="0" y="0"/>
          <a:chExt cx="0" cy="0"/>
        </a:xfrm>
      </p:grpSpPr>
      <p:sp>
        <p:nvSpPr>
          <p:cNvPr id="601" name="Google Shape;601;p9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Understanding momentum</a:t>
            </a:r>
            <a:endParaRPr/>
          </a:p>
        </p:txBody>
      </p:sp>
      <p:pic>
        <p:nvPicPr>
          <p:cNvPr id="602" name="Google Shape;602;p97"/>
          <p:cNvPicPr preferRelativeResize="0"/>
          <p:nvPr/>
        </p:nvPicPr>
        <p:blipFill>
          <a:blip r:embed="rId3">
            <a:alphaModFix/>
          </a:blip>
          <a:stretch>
            <a:fillRect/>
          </a:stretch>
        </p:blipFill>
        <p:spPr>
          <a:xfrm>
            <a:off x="1538275" y="1660525"/>
            <a:ext cx="6067425" cy="2400300"/>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6" name="Shape 606"/>
        <p:cNvGrpSpPr/>
        <p:nvPr/>
      </p:nvGrpSpPr>
      <p:grpSpPr>
        <a:xfrm>
          <a:off x="0" y="0"/>
          <a:ext cx="0" cy="0"/>
          <a:chOff x="0" y="0"/>
          <a:chExt cx="0" cy="0"/>
        </a:xfrm>
      </p:grpSpPr>
      <p:sp>
        <p:nvSpPr>
          <p:cNvPr id="607" name="Google Shape;607;p9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ADAM optimizer</a:t>
            </a:r>
            <a:endParaRPr/>
          </a:p>
        </p:txBody>
      </p:sp>
      <p:pic>
        <p:nvPicPr>
          <p:cNvPr id="608" name="Google Shape;608;p98"/>
          <p:cNvPicPr preferRelativeResize="0"/>
          <p:nvPr/>
        </p:nvPicPr>
        <p:blipFill>
          <a:blip r:embed="rId3">
            <a:alphaModFix/>
          </a:blip>
          <a:stretch>
            <a:fillRect/>
          </a:stretch>
        </p:blipFill>
        <p:spPr>
          <a:xfrm>
            <a:off x="214875" y="1544950"/>
            <a:ext cx="8324850" cy="1304925"/>
          </a:xfrm>
          <a:prstGeom prst="rect">
            <a:avLst/>
          </a:prstGeom>
          <a:noFill/>
          <a:ln>
            <a:noFill/>
          </a:ln>
        </p:spPr>
      </p:pic>
      <p:sp>
        <p:nvSpPr>
          <p:cNvPr id="609" name="Google Shape;609;p98"/>
          <p:cNvSpPr txBox="1"/>
          <p:nvPr/>
        </p:nvSpPr>
        <p:spPr>
          <a:xfrm>
            <a:off x="306800" y="3144400"/>
            <a:ext cx="81213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E</a:t>
            </a:r>
            <a:r>
              <a:rPr lang="en"/>
              <a:t>xponentially</a:t>
            </a:r>
            <a:r>
              <a:rPr lang="en"/>
              <a:t> </a:t>
            </a:r>
            <a:r>
              <a:rPr lang="en" u="sng">
                <a:solidFill>
                  <a:schemeClr val="hlink"/>
                </a:solidFill>
                <a:hlinkClick r:id="rId4"/>
              </a:rPr>
              <a:t>moving averages</a:t>
            </a:r>
            <a:r>
              <a:rPr lang="en"/>
              <a:t> and used to smoothen the trajectory of the gradient descent. Averages are computed across training batches. This optimization algorithm usually trains faster than SGD</a:t>
            </a:r>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3" name="Shape 613"/>
        <p:cNvGrpSpPr/>
        <p:nvPr/>
      </p:nvGrpSpPr>
      <p:grpSpPr>
        <a:xfrm>
          <a:off x="0" y="0"/>
          <a:ext cx="0" cy="0"/>
          <a:chOff x="0" y="0"/>
          <a:chExt cx="0" cy="0"/>
        </a:xfrm>
      </p:grpSpPr>
      <p:sp>
        <p:nvSpPr>
          <p:cNvPr id="614" name="Google Shape;614;p9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Practice: classifying images with fully connected networks</a:t>
            </a:r>
            <a:endParaRPr/>
          </a:p>
        </p:txBody>
      </p:sp>
      <p:sp>
        <p:nvSpPr>
          <p:cNvPr id="615" name="Google Shape;615;p99"/>
          <p:cNvSpPr txBox="1"/>
          <p:nvPr>
            <p:ph idx="1" type="body"/>
          </p:nvPr>
        </p:nvSpPr>
        <p:spPr>
          <a:xfrm>
            <a:off x="311700" y="1393050"/>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u="sng">
                <a:solidFill>
                  <a:schemeClr val="hlink"/>
                </a:solidFill>
                <a:hlinkClick r:id="rId3"/>
              </a:rPr>
              <a:t>Notebook</a:t>
            </a:r>
            <a:endParaRPr/>
          </a:p>
          <a:p>
            <a:pPr indent="-342900" lvl="0" marL="457200" rtl="0" algn="l">
              <a:spcBef>
                <a:spcPts val="0"/>
              </a:spcBef>
              <a:spcAft>
                <a:spcPts val="0"/>
              </a:spcAft>
              <a:buSzPts val="1800"/>
              <a:buChar char="●"/>
            </a:pPr>
            <a:r>
              <a:rPr lang="en" u="sng">
                <a:solidFill>
                  <a:schemeClr val="hlink"/>
                </a:solidFill>
                <a:hlinkClick r:id="rId4"/>
              </a:rPr>
              <a:t>Solutions</a:t>
            </a:r>
            <a:endParaRPr/>
          </a:p>
          <a:p>
            <a:pPr indent="0" lvl="0" marL="0" rtl="0" algn="l">
              <a:spcBef>
                <a:spcPts val="1600"/>
              </a:spcBef>
              <a:spcAft>
                <a:spcPts val="0"/>
              </a:spcAft>
              <a:buNone/>
            </a:pPr>
            <a:r>
              <a:rPr lang="en"/>
              <a:t>Questions:</a:t>
            </a:r>
            <a:endParaRPr/>
          </a:p>
          <a:p>
            <a:pPr indent="-342900" lvl="0" marL="457200" rtl="0" algn="l">
              <a:spcBef>
                <a:spcPts val="1600"/>
              </a:spcBef>
              <a:spcAft>
                <a:spcPts val="0"/>
              </a:spcAft>
              <a:buSzPts val="1800"/>
              <a:buChar char="●"/>
            </a:pPr>
            <a:r>
              <a:rPr lang="en"/>
              <a:t>How is the image fed into the network? </a:t>
            </a:r>
            <a:endParaRPr/>
          </a:p>
          <a:p>
            <a:pPr indent="-342900" lvl="0" marL="457200" rtl="0" algn="l">
              <a:spcBef>
                <a:spcPts val="0"/>
              </a:spcBef>
              <a:spcAft>
                <a:spcPts val="0"/>
              </a:spcAft>
              <a:buSzPts val="1800"/>
              <a:buChar char="●"/>
            </a:pPr>
            <a:r>
              <a:rPr lang="en"/>
              <a:t>Why shouldn’t we use the network’s accuracy as a Pytorch </a:t>
            </a:r>
            <a:r>
              <a:rPr b="1" lang="en"/>
              <a:t>criterion</a:t>
            </a:r>
            <a:r>
              <a:rPr lang="en"/>
              <a:t>?</a:t>
            </a:r>
            <a:endParaRPr/>
          </a:p>
          <a:p>
            <a:pPr indent="-342900" lvl="0" marL="457200" rtl="0" algn="l">
              <a:spcBef>
                <a:spcPts val="0"/>
              </a:spcBef>
              <a:spcAft>
                <a:spcPts val="0"/>
              </a:spcAft>
              <a:buSzPts val="1800"/>
              <a:buChar char="●"/>
            </a:pPr>
            <a:r>
              <a:rPr lang="en"/>
              <a:t>What is the optimizer? </a:t>
            </a:r>
            <a:endParaRPr/>
          </a:p>
          <a:p>
            <a:pPr indent="-342900" lvl="0" marL="457200" rtl="0" algn="l">
              <a:spcBef>
                <a:spcPts val="0"/>
              </a:spcBef>
              <a:spcAft>
                <a:spcPts val="0"/>
              </a:spcAft>
              <a:buSzPts val="1800"/>
              <a:buChar char="●"/>
            </a:pPr>
            <a:r>
              <a:rPr lang="en"/>
              <a:t>How does ADAM differ from Stochastic Gradient Descent? How are they similar?  </a:t>
            </a:r>
            <a:endParaRPr/>
          </a:p>
          <a:p>
            <a:pPr indent="-342900" lvl="0" marL="457200" rtl="0" algn="l">
              <a:spcBef>
                <a:spcPts val="0"/>
              </a:spcBef>
              <a:spcAft>
                <a:spcPts val="0"/>
              </a:spcAft>
              <a:buSzPts val="1800"/>
              <a:buChar char="●"/>
            </a:pPr>
            <a:r>
              <a:rPr lang="en"/>
              <a:t>What is the </a:t>
            </a:r>
            <a:r>
              <a:rPr b="1" lang="en"/>
              <a:t>lr</a:t>
            </a:r>
            <a:r>
              <a:rPr lang="en"/>
              <a:t> parameter that we pass to the optimizer?</a:t>
            </a:r>
            <a:endParaRPr/>
          </a:p>
          <a:p>
            <a:pPr indent="-342900" lvl="0" marL="457200" rtl="0" algn="l">
              <a:spcBef>
                <a:spcPts val="0"/>
              </a:spcBef>
              <a:spcAft>
                <a:spcPts val="0"/>
              </a:spcAft>
              <a:buSzPts val="1800"/>
              <a:buChar char="●"/>
            </a:pPr>
            <a:r>
              <a:rPr lang="en"/>
              <a:t>Why do we pass model.parameters() to the optimizer?</a:t>
            </a:r>
            <a:endParaRPr/>
          </a:p>
          <a:p>
            <a:pPr indent="0" lvl="0" marL="0" rtl="0" algn="l">
              <a:spcBef>
                <a:spcPts val="1600"/>
              </a:spcBef>
              <a:spcAft>
                <a:spcPts val="0"/>
              </a:spcAft>
              <a:buNone/>
            </a:pPr>
            <a:r>
              <a:rPr lang="en"/>
              <a:t> </a:t>
            </a:r>
            <a:endParaRPr/>
          </a:p>
          <a:p>
            <a:pPr indent="0" lvl="0" marL="457200" rtl="0" algn="l">
              <a:spcBef>
                <a:spcPts val="1600"/>
              </a:spcBef>
              <a:spcAft>
                <a:spcPts val="1600"/>
              </a:spcAft>
              <a:buNone/>
            </a:pPr>
            <a:r>
              <a:t/>
            </a:r>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9" name="Shape 619"/>
        <p:cNvGrpSpPr/>
        <p:nvPr/>
      </p:nvGrpSpPr>
      <p:grpSpPr>
        <a:xfrm>
          <a:off x="0" y="0"/>
          <a:ext cx="0" cy="0"/>
          <a:chOff x="0" y="0"/>
          <a:chExt cx="0" cy="0"/>
        </a:xfrm>
      </p:grpSpPr>
      <p:sp>
        <p:nvSpPr>
          <p:cNvPr id="620" name="Google Shape;620;p10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Convolutional Neural Networks</a:t>
            </a:r>
            <a:endParaRPr/>
          </a:p>
        </p:txBody>
      </p:sp>
      <p:pic>
        <p:nvPicPr>
          <p:cNvPr id="621" name="Google Shape;621;p100"/>
          <p:cNvPicPr preferRelativeResize="0"/>
          <p:nvPr/>
        </p:nvPicPr>
        <p:blipFill rotWithShape="1">
          <a:blip r:embed="rId3">
            <a:alphaModFix/>
          </a:blip>
          <a:srcRect b="0" l="0" r="0" t="0"/>
          <a:stretch/>
        </p:blipFill>
        <p:spPr>
          <a:xfrm>
            <a:off x="311695" y="1395875"/>
            <a:ext cx="7888450" cy="2665100"/>
          </a:xfrm>
          <a:prstGeom prst="rect">
            <a:avLst/>
          </a:prstGeom>
          <a:noFill/>
          <a:ln>
            <a:noFill/>
          </a:ln>
        </p:spPr>
      </p:pic>
      <p:sp>
        <p:nvSpPr>
          <p:cNvPr id="622" name="Google Shape;622;p100"/>
          <p:cNvSpPr txBox="1"/>
          <p:nvPr/>
        </p:nvSpPr>
        <p:spPr>
          <a:xfrm>
            <a:off x="732375" y="4386525"/>
            <a:ext cx="7200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hlinkClick r:id="rId4"/>
              </a:rPr>
              <a:t>CNNs vs multilayer perceptrons</a:t>
            </a:r>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6" name="Shape 626"/>
        <p:cNvGrpSpPr/>
        <p:nvPr/>
      </p:nvGrpSpPr>
      <p:grpSpPr>
        <a:xfrm>
          <a:off x="0" y="0"/>
          <a:ext cx="0" cy="0"/>
          <a:chOff x="0" y="0"/>
          <a:chExt cx="0" cy="0"/>
        </a:xfrm>
      </p:grpSpPr>
      <p:sp>
        <p:nvSpPr>
          <p:cNvPr id="627" name="Google Shape;627;p101"/>
          <p:cNvSpPr txBox="1"/>
          <p:nvPr>
            <p:ph idx="4294967295"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sz="3200"/>
              <a:t>Image Classification</a:t>
            </a:r>
            <a:endParaRPr sz="3200"/>
          </a:p>
        </p:txBody>
      </p:sp>
      <p:pic>
        <p:nvPicPr>
          <p:cNvPr id="628" name="Google Shape;628;p101"/>
          <p:cNvPicPr preferRelativeResize="0"/>
          <p:nvPr/>
        </p:nvPicPr>
        <p:blipFill rotWithShape="1">
          <a:blip r:embed="rId3">
            <a:alphaModFix/>
          </a:blip>
          <a:srcRect b="0" l="0" r="0" t="0"/>
          <a:stretch/>
        </p:blipFill>
        <p:spPr>
          <a:xfrm>
            <a:off x="400800" y="1374650"/>
            <a:ext cx="4200801" cy="3149450"/>
          </a:xfrm>
          <a:prstGeom prst="rect">
            <a:avLst/>
          </a:prstGeom>
          <a:noFill/>
          <a:ln>
            <a:noFill/>
          </a:ln>
        </p:spPr>
      </p:pic>
      <p:sp>
        <p:nvSpPr>
          <p:cNvPr id="629" name="Google Shape;629;p101"/>
          <p:cNvSpPr txBox="1"/>
          <p:nvPr/>
        </p:nvSpPr>
        <p:spPr>
          <a:xfrm>
            <a:off x="5295325" y="1955375"/>
            <a:ext cx="3497700" cy="4080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00000"/>
              </a:lnSpc>
              <a:spcBef>
                <a:spcPts val="0"/>
              </a:spcBef>
              <a:spcAft>
                <a:spcPts val="0"/>
              </a:spcAft>
              <a:buClr>
                <a:srgbClr val="000000"/>
              </a:buClr>
              <a:buSzPts val="1400"/>
              <a:buFont typeface="Arial"/>
              <a:buChar char="●"/>
            </a:pPr>
            <a:r>
              <a:rPr b="0" i="0" lang="en" sz="1400" u="none" cap="none" strike="noStrike">
                <a:solidFill>
                  <a:srgbClr val="000000"/>
                </a:solidFill>
                <a:latin typeface="Arial"/>
                <a:ea typeface="Arial"/>
                <a:cs typeface="Arial"/>
                <a:sym typeface="Arial"/>
              </a:rPr>
              <a:t>Outdoor</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en" sz="1400" u="none" cap="none" strike="noStrike">
                <a:solidFill>
                  <a:srgbClr val="000000"/>
                </a:solidFill>
                <a:latin typeface="Arial"/>
                <a:ea typeface="Arial"/>
                <a:cs typeface="Arial"/>
                <a:sym typeface="Arial"/>
              </a:rPr>
              <a:t>Building</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en" sz="1400" u="none" cap="none" strike="noStrike">
                <a:solidFill>
                  <a:srgbClr val="000000"/>
                </a:solidFill>
                <a:latin typeface="Arial"/>
                <a:ea typeface="Arial"/>
                <a:cs typeface="Arial"/>
                <a:sym typeface="Arial"/>
              </a:rPr>
              <a:t>Snow</a:t>
            </a:r>
            <a:endParaRPr b="0" i="0" sz="1400" u="none" cap="none" strike="noStrike">
              <a:solidFill>
                <a:srgbClr val="000000"/>
              </a:solidFill>
              <a:latin typeface="Arial"/>
              <a:ea typeface="Arial"/>
              <a:cs typeface="Arial"/>
              <a:sym typeface="Arial"/>
            </a:endParaRPr>
          </a:p>
        </p:txBody>
      </p:sp>
      <p:sp>
        <p:nvSpPr>
          <p:cNvPr id="630" name="Google Shape;630;p101"/>
          <p:cNvSpPr txBox="1"/>
          <p:nvPr/>
        </p:nvSpPr>
        <p:spPr>
          <a:xfrm>
            <a:off x="953400" y="4675900"/>
            <a:ext cx="3497700" cy="408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Arial"/>
                <a:ea typeface="Arial"/>
                <a:cs typeface="Arial"/>
                <a:sym typeface="Arial"/>
              </a:rPr>
              <a:t>              what we see</a:t>
            </a:r>
            <a:endParaRPr b="1" i="0" sz="1400" u="none" cap="none" strike="noStrike">
              <a:solidFill>
                <a:srgbClr val="000000"/>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an artificial neural network?</a:t>
            </a:r>
            <a:endParaRPr/>
          </a:p>
        </p:txBody>
      </p:sp>
      <p:pic>
        <p:nvPicPr>
          <p:cNvPr id="105" name="Google Shape;105;p21"/>
          <p:cNvPicPr preferRelativeResize="0"/>
          <p:nvPr/>
        </p:nvPicPr>
        <p:blipFill rotWithShape="1">
          <a:blip r:embed="rId3">
            <a:alphaModFix/>
          </a:blip>
          <a:srcRect b="14177" l="0" r="0" t="0"/>
          <a:stretch/>
        </p:blipFill>
        <p:spPr>
          <a:xfrm>
            <a:off x="415875" y="1434450"/>
            <a:ext cx="5195226" cy="3235525"/>
          </a:xfrm>
          <a:prstGeom prst="rect">
            <a:avLst/>
          </a:prstGeom>
          <a:noFill/>
          <a:ln>
            <a:noFill/>
          </a:ln>
        </p:spPr>
      </p:pic>
      <p:sp>
        <p:nvSpPr>
          <p:cNvPr id="106" name="Google Shape;106;p21"/>
          <p:cNvSpPr txBox="1"/>
          <p:nvPr/>
        </p:nvSpPr>
        <p:spPr>
          <a:xfrm>
            <a:off x="5886300" y="4008275"/>
            <a:ext cx="2873100" cy="47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Artificial “neurons” are also called</a:t>
            </a:r>
            <a:endParaRPr/>
          </a:p>
          <a:p>
            <a:pPr indent="0" lvl="0" marL="0" rtl="0" algn="l">
              <a:spcBef>
                <a:spcPts val="0"/>
              </a:spcBef>
              <a:spcAft>
                <a:spcPts val="0"/>
              </a:spcAft>
              <a:buNone/>
            </a:pPr>
            <a:r>
              <a:rPr lang="en"/>
              <a:t>“processing units”</a:t>
            </a:r>
            <a:endParaRPr/>
          </a:p>
        </p:txBody>
      </p:sp>
      <p:sp>
        <p:nvSpPr>
          <p:cNvPr id="107" name="Google Shape;107;p21"/>
          <p:cNvSpPr txBox="1"/>
          <p:nvPr/>
        </p:nvSpPr>
        <p:spPr>
          <a:xfrm>
            <a:off x="536875" y="4814450"/>
            <a:ext cx="6355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Recommended read: “</a:t>
            </a:r>
            <a:r>
              <a:rPr lang="en" u="sng">
                <a:solidFill>
                  <a:schemeClr val="hlink"/>
                </a:solidFill>
                <a:hlinkClick r:id="rId4"/>
              </a:rPr>
              <a:t>The Man Who Tried to Redeem the World with Logic</a:t>
            </a:r>
            <a:r>
              <a:rPr lang="en"/>
              <a:t>”</a:t>
            </a:r>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4" name="Shape 634"/>
        <p:cNvGrpSpPr/>
        <p:nvPr/>
      </p:nvGrpSpPr>
      <p:grpSpPr>
        <a:xfrm>
          <a:off x="0" y="0"/>
          <a:ext cx="0" cy="0"/>
          <a:chOff x="0" y="0"/>
          <a:chExt cx="0" cy="0"/>
        </a:xfrm>
      </p:grpSpPr>
      <p:sp>
        <p:nvSpPr>
          <p:cNvPr id="635" name="Google Shape;635;p102"/>
          <p:cNvSpPr txBox="1"/>
          <p:nvPr>
            <p:ph idx="4294967295"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sz="3200"/>
              <a:t>Image Classification</a:t>
            </a:r>
            <a:endParaRPr sz="3200"/>
          </a:p>
        </p:txBody>
      </p:sp>
      <p:sp>
        <p:nvSpPr>
          <p:cNvPr id="636" name="Google Shape;636;p102"/>
          <p:cNvSpPr txBox="1"/>
          <p:nvPr/>
        </p:nvSpPr>
        <p:spPr>
          <a:xfrm>
            <a:off x="5295325" y="1955375"/>
            <a:ext cx="3497700" cy="4080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00000"/>
              </a:lnSpc>
              <a:spcBef>
                <a:spcPts val="0"/>
              </a:spcBef>
              <a:spcAft>
                <a:spcPts val="0"/>
              </a:spcAft>
              <a:buClr>
                <a:srgbClr val="000000"/>
              </a:buClr>
              <a:buSzPts val="1400"/>
              <a:buFont typeface="Arial"/>
              <a:buChar char="●"/>
            </a:pPr>
            <a:r>
              <a:rPr b="0" i="0" lang="en" sz="1400" u="none" cap="none" strike="noStrike">
                <a:solidFill>
                  <a:srgbClr val="000000"/>
                </a:solidFill>
                <a:latin typeface="Arial"/>
                <a:ea typeface="Arial"/>
                <a:cs typeface="Arial"/>
                <a:sym typeface="Arial"/>
              </a:rPr>
              <a:t>Outdoor</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en" sz="1400" u="none" cap="none" strike="noStrike">
                <a:solidFill>
                  <a:srgbClr val="000000"/>
                </a:solidFill>
                <a:latin typeface="Arial"/>
                <a:ea typeface="Arial"/>
                <a:cs typeface="Arial"/>
                <a:sym typeface="Arial"/>
              </a:rPr>
              <a:t>Building</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en" sz="1400" u="none" cap="none" strike="noStrike">
                <a:solidFill>
                  <a:srgbClr val="000000"/>
                </a:solidFill>
                <a:latin typeface="Arial"/>
                <a:ea typeface="Arial"/>
                <a:cs typeface="Arial"/>
                <a:sym typeface="Arial"/>
              </a:rPr>
              <a:t>Snow? </a:t>
            </a:r>
            <a:r>
              <a:rPr b="0" i="1" lang="en" sz="1400" u="none" cap="none" strike="noStrike">
                <a:solidFill>
                  <a:srgbClr val="000000"/>
                </a:solidFill>
                <a:latin typeface="Arial"/>
                <a:ea typeface="Arial"/>
                <a:cs typeface="Arial"/>
                <a:sym typeface="Arial"/>
              </a:rPr>
              <a:t>Do we care about snow?</a:t>
            </a:r>
            <a:endParaRPr b="0" i="1" sz="1400" u="none" cap="none" strike="noStrike">
              <a:solidFill>
                <a:srgbClr val="000000"/>
              </a:solidFill>
              <a:latin typeface="Arial"/>
              <a:ea typeface="Arial"/>
              <a:cs typeface="Arial"/>
              <a:sym typeface="Arial"/>
            </a:endParaRPr>
          </a:p>
          <a:p>
            <a:pPr indent="-317500" lvl="1" marL="914400" marR="0" rtl="0" algn="l">
              <a:lnSpc>
                <a:spcPct val="100000"/>
              </a:lnSpc>
              <a:spcBef>
                <a:spcPts val="0"/>
              </a:spcBef>
              <a:spcAft>
                <a:spcPts val="0"/>
              </a:spcAft>
              <a:buClr>
                <a:srgbClr val="000000"/>
              </a:buClr>
              <a:buSzPts val="1400"/>
              <a:buFont typeface="Arial"/>
              <a:buChar char="○"/>
            </a:pPr>
            <a:r>
              <a:rPr b="0" i="0" lang="en" sz="1400" u="none" cap="none" strike="noStrike">
                <a:solidFill>
                  <a:srgbClr val="000000"/>
                </a:solidFill>
                <a:latin typeface="Arial"/>
                <a:ea typeface="Arial"/>
                <a:cs typeface="Arial"/>
                <a:sym typeface="Arial"/>
              </a:rPr>
              <a:t>Enough of these images need to be shown to the algorithm </a:t>
            </a:r>
            <a:endParaRPr b="0" i="0" sz="1400" u="none" cap="none" strike="noStrike">
              <a:solidFill>
                <a:srgbClr val="000000"/>
              </a:solidFill>
              <a:latin typeface="Arial"/>
              <a:ea typeface="Arial"/>
              <a:cs typeface="Arial"/>
              <a:sym typeface="Arial"/>
            </a:endParaRPr>
          </a:p>
        </p:txBody>
      </p:sp>
      <p:sp>
        <p:nvSpPr>
          <p:cNvPr id="637" name="Google Shape;637;p102"/>
          <p:cNvSpPr txBox="1"/>
          <p:nvPr/>
        </p:nvSpPr>
        <p:spPr>
          <a:xfrm>
            <a:off x="953400" y="4675900"/>
            <a:ext cx="3497700" cy="408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Arial"/>
                <a:ea typeface="Arial"/>
                <a:cs typeface="Arial"/>
                <a:sym typeface="Arial"/>
              </a:rPr>
              <a:t>     what the computer “sees”</a:t>
            </a:r>
            <a:endParaRPr b="1" i="0" sz="1400" u="none" cap="none" strike="noStrike">
              <a:solidFill>
                <a:srgbClr val="000000"/>
              </a:solidFill>
              <a:latin typeface="Arial"/>
              <a:ea typeface="Arial"/>
              <a:cs typeface="Arial"/>
              <a:sym typeface="Arial"/>
            </a:endParaRPr>
          </a:p>
        </p:txBody>
      </p:sp>
      <p:pic>
        <p:nvPicPr>
          <p:cNvPr id="638" name="Google Shape;638;p102"/>
          <p:cNvPicPr preferRelativeResize="0"/>
          <p:nvPr/>
        </p:nvPicPr>
        <p:blipFill rotWithShape="1">
          <a:blip r:embed="rId3">
            <a:alphaModFix/>
          </a:blip>
          <a:srcRect b="0" l="0" r="0" t="0"/>
          <a:stretch/>
        </p:blipFill>
        <p:spPr>
          <a:xfrm>
            <a:off x="407450" y="1283050"/>
            <a:ext cx="4007325" cy="3223550"/>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2" name="Shape 642"/>
        <p:cNvGrpSpPr/>
        <p:nvPr/>
      </p:nvGrpSpPr>
      <p:grpSpPr>
        <a:xfrm>
          <a:off x="0" y="0"/>
          <a:ext cx="0" cy="0"/>
          <a:chOff x="0" y="0"/>
          <a:chExt cx="0" cy="0"/>
        </a:xfrm>
      </p:grpSpPr>
      <p:sp>
        <p:nvSpPr>
          <p:cNvPr id="643" name="Google Shape;643;p10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sz="3200"/>
              <a:t>Defining image taxonomies</a:t>
            </a:r>
            <a:endParaRPr sz="3200"/>
          </a:p>
        </p:txBody>
      </p:sp>
      <p:pic>
        <p:nvPicPr>
          <p:cNvPr id="644" name="Google Shape;644;p103"/>
          <p:cNvPicPr preferRelativeResize="0"/>
          <p:nvPr/>
        </p:nvPicPr>
        <p:blipFill rotWithShape="1">
          <a:blip r:embed="rId3">
            <a:alphaModFix/>
          </a:blip>
          <a:srcRect b="0" l="0" r="0" t="0"/>
          <a:stretch/>
        </p:blipFill>
        <p:spPr>
          <a:xfrm>
            <a:off x="446175" y="1263150"/>
            <a:ext cx="5277998" cy="3518674"/>
          </a:xfrm>
          <a:prstGeom prst="rect">
            <a:avLst/>
          </a:prstGeom>
          <a:noFill/>
          <a:ln>
            <a:noFill/>
          </a:ln>
        </p:spPr>
      </p:pic>
      <p:sp>
        <p:nvSpPr>
          <p:cNvPr id="645" name="Google Shape;645;p103"/>
          <p:cNvSpPr txBox="1"/>
          <p:nvPr/>
        </p:nvSpPr>
        <p:spPr>
          <a:xfrm>
            <a:off x="6115125" y="1700325"/>
            <a:ext cx="3497700" cy="4080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00000"/>
              </a:lnSpc>
              <a:spcBef>
                <a:spcPts val="0"/>
              </a:spcBef>
              <a:spcAft>
                <a:spcPts val="0"/>
              </a:spcAft>
              <a:buClr>
                <a:srgbClr val="000000"/>
              </a:buClr>
              <a:buSzPts val="1400"/>
              <a:buFont typeface="Arial"/>
              <a:buChar char="●"/>
            </a:pPr>
            <a:r>
              <a:rPr b="0" i="0" lang="en" sz="1400" u="none" cap="none" strike="noStrike">
                <a:solidFill>
                  <a:srgbClr val="000000"/>
                </a:solidFill>
                <a:latin typeface="Arial"/>
                <a:ea typeface="Arial"/>
                <a:cs typeface="Arial"/>
                <a:sym typeface="Arial"/>
              </a:rPr>
              <a:t>Bedroom</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en" sz="1400" u="none" cap="none" strike="noStrike">
                <a:solidFill>
                  <a:srgbClr val="000000"/>
                </a:solidFill>
                <a:latin typeface="Arial"/>
                <a:ea typeface="Arial"/>
                <a:cs typeface="Arial"/>
                <a:sym typeface="Arial"/>
              </a:rPr>
              <a:t>Terrace</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en" sz="1400" u="none" cap="none" strike="noStrike">
                <a:solidFill>
                  <a:srgbClr val="000000"/>
                </a:solidFill>
                <a:latin typeface="Arial"/>
                <a:ea typeface="Arial"/>
                <a:cs typeface="Arial"/>
                <a:sym typeface="Arial"/>
              </a:rPr>
              <a:t>Desk</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en" sz="1400" u="none" cap="none" strike="noStrike">
                <a:solidFill>
                  <a:srgbClr val="000000"/>
                </a:solidFill>
                <a:latin typeface="Arial"/>
                <a:ea typeface="Arial"/>
                <a:cs typeface="Arial"/>
                <a:sym typeface="Arial"/>
              </a:rPr>
              <a:t>Vegetation</a:t>
            </a:r>
            <a:endParaRPr b="0" i="0" sz="1400" u="none" cap="none" strike="noStrike">
              <a:solidFill>
                <a:srgbClr val="000000"/>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en" sz="1400" u="none" cap="none" strike="noStrike">
                <a:solidFill>
                  <a:srgbClr val="000000"/>
                </a:solidFill>
                <a:latin typeface="Arial"/>
                <a:ea typeface="Arial"/>
                <a:cs typeface="Arial"/>
                <a:sym typeface="Arial"/>
              </a:rPr>
              <a:t>Do we have enough images </a:t>
            </a:r>
            <a:endParaRPr b="0" i="0" sz="1400" u="none" cap="none" strike="noStrike">
              <a:solidFill>
                <a:srgbClr val="000000"/>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400"/>
              <a:buFont typeface="Arial"/>
              <a:buNone/>
            </a:pPr>
            <a:r>
              <a:rPr lang="en"/>
              <a:t>with</a:t>
            </a:r>
            <a:r>
              <a:rPr b="0" i="0" lang="en" sz="1400" u="none" cap="none" strike="noStrike">
                <a:solidFill>
                  <a:srgbClr val="000000"/>
                </a:solidFill>
                <a:latin typeface="Arial"/>
                <a:ea typeface="Arial"/>
                <a:cs typeface="Arial"/>
                <a:sym typeface="Arial"/>
              </a:rPr>
              <a:t> these things? </a:t>
            </a:r>
            <a:endParaRPr b="0" i="0" sz="1400" u="none" cap="none" strike="noStrike">
              <a:solidFill>
                <a:srgbClr val="000000"/>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6" name="Google Shape;646;p10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0" name="Shape 650"/>
        <p:cNvGrpSpPr/>
        <p:nvPr/>
      </p:nvGrpSpPr>
      <p:grpSpPr>
        <a:xfrm>
          <a:off x="0" y="0"/>
          <a:ext cx="0" cy="0"/>
          <a:chOff x="0" y="0"/>
          <a:chExt cx="0" cy="0"/>
        </a:xfrm>
      </p:grpSpPr>
      <p:sp>
        <p:nvSpPr>
          <p:cNvPr id="651" name="Google Shape;651;p10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sz="3200"/>
              <a:t>Labels for hard cases</a:t>
            </a:r>
            <a:endParaRPr sz="3200"/>
          </a:p>
        </p:txBody>
      </p:sp>
      <p:pic>
        <p:nvPicPr>
          <p:cNvPr id="652" name="Google Shape;652;p104"/>
          <p:cNvPicPr preferRelativeResize="0"/>
          <p:nvPr/>
        </p:nvPicPr>
        <p:blipFill rotWithShape="1">
          <a:blip r:embed="rId3">
            <a:alphaModFix/>
          </a:blip>
          <a:srcRect b="0" l="0" r="0" t="0"/>
          <a:stretch/>
        </p:blipFill>
        <p:spPr>
          <a:xfrm>
            <a:off x="398475" y="1271475"/>
            <a:ext cx="5441650" cy="3627775"/>
          </a:xfrm>
          <a:prstGeom prst="rect">
            <a:avLst/>
          </a:prstGeom>
          <a:noFill/>
          <a:ln>
            <a:noFill/>
          </a:ln>
        </p:spPr>
      </p:pic>
      <p:sp>
        <p:nvSpPr>
          <p:cNvPr id="653" name="Google Shape;653;p104"/>
          <p:cNvSpPr txBox="1"/>
          <p:nvPr/>
        </p:nvSpPr>
        <p:spPr>
          <a:xfrm>
            <a:off x="6224425" y="1761050"/>
            <a:ext cx="3497700" cy="4080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00000"/>
              </a:lnSpc>
              <a:spcBef>
                <a:spcPts val="0"/>
              </a:spcBef>
              <a:spcAft>
                <a:spcPts val="0"/>
              </a:spcAft>
              <a:buClr>
                <a:srgbClr val="000000"/>
              </a:buClr>
              <a:buSzPts val="1400"/>
              <a:buFont typeface="Arial"/>
              <a:buChar char="●"/>
            </a:pPr>
            <a:r>
              <a:rPr b="0" i="0" lang="en" sz="1400" u="none" cap="none" strike="noStrike">
                <a:solidFill>
                  <a:srgbClr val="000000"/>
                </a:solidFill>
                <a:latin typeface="Arial"/>
                <a:ea typeface="Arial"/>
                <a:cs typeface="Arial"/>
                <a:sym typeface="Arial"/>
              </a:rPr>
              <a:t>Should we have </a:t>
            </a:r>
            <a:endParaRPr b="0" i="0" sz="1400" u="none" cap="none" strike="noStrike">
              <a:solidFill>
                <a:srgbClr val="000000"/>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added ‘neon lights’ to our </a:t>
            </a:r>
            <a:endParaRPr b="0" i="0" sz="1400" u="none" cap="none" strike="noStrike">
              <a:solidFill>
                <a:srgbClr val="000000"/>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taxonomy?</a:t>
            </a:r>
            <a:endParaRPr b="0" i="0" sz="1400" u="none" cap="none" strike="noStrike">
              <a:solidFill>
                <a:srgbClr val="000000"/>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en" sz="1400" u="none" cap="none" strike="noStrike">
                <a:solidFill>
                  <a:srgbClr val="000000"/>
                </a:solidFill>
                <a:latin typeface="Arial"/>
                <a:ea typeface="Arial"/>
                <a:cs typeface="Arial"/>
                <a:sym typeface="Arial"/>
              </a:rPr>
              <a:t>How many of these things </a:t>
            </a:r>
            <a:endParaRPr b="0" i="0" sz="1400" u="none" cap="none" strike="noStrike">
              <a:solidFill>
                <a:srgbClr val="000000"/>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we have?</a:t>
            </a:r>
            <a:endParaRPr b="0" i="0" sz="1400" u="none" cap="none" strike="noStrike">
              <a:solidFill>
                <a:srgbClr val="000000"/>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en" sz="1400" u="none" cap="none" strike="noStrike">
                <a:solidFill>
                  <a:srgbClr val="000000"/>
                </a:solidFill>
                <a:latin typeface="Arial"/>
                <a:ea typeface="Arial"/>
                <a:cs typeface="Arial"/>
                <a:sym typeface="Arial"/>
              </a:rPr>
              <a:t>Should we invest effort </a:t>
            </a:r>
            <a:endParaRPr b="0" i="0" sz="1400" u="none" cap="none" strike="noStrike">
              <a:solidFill>
                <a:srgbClr val="000000"/>
              </a:solidFill>
              <a:latin typeface="Arial"/>
              <a:ea typeface="Arial"/>
              <a:cs typeface="Arial"/>
              <a:sym typeface="Arial"/>
            </a:endParaRPr>
          </a:p>
          <a:p>
            <a:pPr indent="0" lvl="0" marL="457200" marR="0" rtl="0" algn="l">
              <a:lnSpc>
                <a:spcPct val="100000"/>
              </a:lnSpc>
              <a:spcBef>
                <a:spcPts val="0"/>
              </a:spcBef>
              <a:spcAft>
                <a:spcPts val="0"/>
              </a:spcAft>
              <a:buNone/>
            </a:pPr>
            <a:r>
              <a:rPr b="0" i="0" lang="en" sz="1400" u="none" cap="none" strike="noStrike">
                <a:solidFill>
                  <a:srgbClr val="000000"/>
                </a:solidFill>
                <a:latin typeface="Arial"/>
                <a:ea typeface="Arial"/>
                <a:cs typeface="Arial"/>
                <a:sym typeface="Arial"/>
              </a:rPr>
              <a:t>on this?</a:t>
            </a:r>
            <a:endParaRPr b="0" i="0" sz="1400" u="none" cap="none" strike="noStrike">
              <a:solidFill>
                <a:srgbClr val="000000"/>
              </a:solidFill>
              <a:latin typeface="Arial"/>
              <a:ea typeface="Arial"/>
              <a:cs typeface="Arial"/>
              <a:sym typeface="Arial"/>
            </a:endParaRPr>
          </a:p>
          <a:p>
            <a:pPr indent="0" lvl="0" marL="457200" marR="0" rtl="0" algn="l">
              <a:lnSpc>
                <a:spcPct val="100000"/>
              </a:lnSpc>
              <a:spcBef>
                <a:spcPts val="0"/>
              </a:spcBef>
              <a:spcAft>
                <a:spcPts val="0"/>
              </a:spcAft>
              <a:buNone/>
            </a:pPr>
            <a:r>
              <a:t/>
            </a:r>
            <a:endParaRPr/>
          </a:p>
          <a:p>
            <a:pPr indent="-317500" lvl="0" marL="457200" marR="0" rtl="0" algn="l">
              <a:lnSpc>
                <a:spcPct val="100000"/>
              </a:lnSpc>
              <a:spcBef>
                <a:spcPts val="0"/>
              </a:spcBef>
              <a:spcAft>
                <a:spcPts val="0"/>
              </a:spcAft>
              <a:buSzPts val="1400"/>
              <a:buChar char="●"/>
            </a:pPr>
            <a:r>
              <a:rPr b="1" lang="en"/>
              <a:t>Stacks of binary models</a:t>
            </a:r>
            <a:endParaRPr b="1"/>
          </a:p>
          <a:p>
            <a:pPr indent="0" lvl="0" marL="457200" marR="0" rtl="0" algn="l">
              <a:lnSpc>
                <a:spcPct val="100000"/>
              </a:lnSpc>
              <a:spcBef>
                <a:spcPts val="0"/>
              </a:spcBef>
              <a:spcAft>
                <a:spcPts val="0"/>
              </a:spcAft>
              <a:buNone/>
            </a:pPr>
            <a:r>
              <a:rPr lang="en"/>
              <a:t>are appropriate for this </a:t>
            </a:r>
            <a:endParaRPr/>
          </a:p>
          <a:p>
            <a:pPr indent="0" lvl="0" marL="457200" marR="0" rtl="0" algn="l">
              <a:lnSpc>
                <a:spcPct val="100000"/>
              </a:lnSpc>
              <a:spcBef>
                <a:spcPts val="0"/>
              </a:spcBef>
              <a:spcAft>
                <a:spcPts val="0"/>
              </a:spcAft>
              <a:buNone/>
            </a:pPr>
            <a:r>
              <a:rPr lang="en"/>
              <a:t>problem</a:t>
            </a:r>
            <a:endParaRPr/>
          </a:p>
          <a:p>
            <a:pPr indent="0" lvl="0" marL="45720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4" name="Google Shape;654;p10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8" name="Shape 658"/>
        <p:cNvGrpSpPr/>
        <p:nvPr/>
      </p:nvGrpSpPr>
      <p:grpSpPr>
        <a:xfrm>
          <a:off x="0" y="0"/>
          <a:ext cx="0" cy="0"/>
          <a:chOff x="0" y="0"/>
          <a:chExt cx="0" cy="0"/>
        </a:xfrm>
      </p:grpSpPr>
      <p:sp>
        <p:nvSpPr>
          <p:cNvPr id="659" name="Google Shape;659;p10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Hot Dog not a Hot Dog</a:t>
            </a:r>
            <a:endParaRPr/>
          </a:p>
        </p:txBody>
      </p:sp>
      <p:pic>
        <p:nvPicPr>
          <p:cNvPr id="660" name="Google Shape;660;p105"/>
          <p:cNvPicPr preferRelativeResize="0"/>
          <p:nvPr/>
        </p:nvPicPr>
        <p:blipFill>
          <a:blip r:embed="rId3">
            <a:alphaModFix/>
          </a:blip>
          <a:stretch>
            <a:fillRect/>
          </a:stretch>
        </p:blipFill>
        <p:spPr>
          <a:xfrm>
            <a:off x="374775" y="1128075"/>
            <a:ext cx="5777800" cy="3238875"/>
          </a:xfrm>
          <a:prstGeom prst="rect">
            <a:avLst/>
          </a:prstGeom>
          <a:noFill/>
          <a:ln>
            <a:noFill/>
          </a:ln>
        </p:spPr>
      </p:pic>
      <p:sp>
        <p:nvSpPr>
          <p:cNvPr id="661" name="Google Shape;661;p105"/>
          <p:cNvSpPr txBox="1"/>
          <p:nvPr/>
        </p:nvSpPr>
        <p:spPr>
          <a:xfrm>
            <a:off x="473400" y="4602075"/>
            <a:ext cx="56793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                </a:t>
            </a:r>
            <a:r>
              <a:rPr lang="en" u="sng">
                <a:solidFill>
                  <a:schemeClr val="hlink"/>
                </a:solidFill>
                <a:hlinkClick r:id="rId4"/>
              </a:rPr>
              <a:t>https://www.youtube.com/watch?v=vIci3C4JkL0</a:t>
            </a:r>
            <a:endParaRPr/>
          </a:p>
          <a:p>
            <a:pPr indent="0" lvl="0" marL="0" rtl="0" algn="l">
              <a:spcBef>
                <a:spcPts val="0"/>
              </a:spcBef>
              <a:spcAft>
                <a:spcPts val="0"/>
              </a:spcAft>
              <a:buNone/>
            </a:pPr>
            <a:r>
              <a:t/>
            </a:r>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5" name="Shape 665"/>
        <p:cNvGrpSpPr/>
        <p:nvPr/>
      </p:nvGrpSpPr>
      <p:grpSpPr>
        <a:xfrm>
          <a:off x="0" y="0"/>
          <a:ext cx="0" cy="0"/>
          <a:chOff x="0" y="0"/>
          <a:chExt cx="0" cy="0"/>
        </a:xfrm>
      </p:grpSpPr>
      <p:sp>
        <p:nvSpPr>
          <p:cNvPr id="666" name="Google Shape;666;p10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a convolution filter?</a:t>
            </a:r>
            <a:endParaRPr/>
          </a:p>
        </p:txBody>
      </p:sp>
      <p:sp>
        <p:nvSpPr>
          <p:cNvPr id="667" name="Google Shape;667;p106"/>
          <p:cNvSpPr txBox="1"/>
          <p:nvPr/>
        </p:nvSpPr>
        <p:spPr>
          <a:xfrm>
            <a:off x="2341550" y="4414275"/>
            <a:ext cx="4744500" cy="40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u="sng">
                <a:solidFill>
                  <a:schemeClr val="hlink"/>
                </a:solidFill>
                <a:hlinkClick r:id="rId3"/>
              </a:rPr>
              <a:t>https://github.com/fastai/fastbook/blob/master/13_convolutions.ipynb</a:t>
            </a:r>
            <a:endParaRPr sz="1100"/>
          </a:p>
          <a:p>
            <a:pPr indent="0" lvl="0" marL="0" rtl="0" algn="l">
              <a:spcBef>
                <a:spcPts val="0"/>
              </a:spcBef>
              <a:spcAft>
                <a:spcPts val="0"/>
              </a:spcAft>
              <a:buNone/>
            </a:pPr>
            <a:r>
              <a:t/>
            </a:r>
            <a:endParaRPr sz="1100"/>
          </a:p>
        </p:txBody>
      </p:sp>
      <p:pic>
        <p:nvPicPr>
          <p:cNvPr id="668" name="Google Shape;668;p106"/>
          <p:cNvPicPr preferRelativeResize="0"/>
          <p:nvPr/>
        </p:nvPicPr>
        <p:blipFill>
          <a:blip r:embed="rId4">
            <a:alphaModFix/>
          </a:blip>
          <a:stretch>
            <a:fillRect/>
          </a:stretch>
        </p:blipFill>
        <p:spPr>
          <a:xfrm>
            <a:off x="1073225" y="1170125"/>
            <a:ext cx="6012710" cy="3091750"/>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2" name="Shape 672"/>
        <p:cNvGrpSpPr/>
        <p:nvPr/>
      </p:nvGrpSpPr>
      <p:grpSpPr>
        <a:xfrm>
          <a:off x="0" y="0"/>
          <a:ext cx="0" cy="0"/>
          <a:chOff x="0" y="0"/>
          <a:chExt cx="0" cy="0"/>
        </a:xfrm>
      </p:grpSpPr>
      <p:sp>
        <p:nvSpPr>
          <p:cNvPr id="673" name="Google Shape;673;p10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a convolution filter?</a:t>
            </a:r>
            <a:endParaRPr/>
          </a:p>
        </p:txBody>
      </p:sp>
      <p:pic>
        <p:nvPicPr>
          <p:cNvPr id="674" name="Google Shape;674;p107"/>
          <p:cNvPicPr preferRelativeResize="0"/>
          <p:nvPr/>
        </p:nvPicPr>
        <p:blipFill>
          <a:blip r:embed="rId3">
            <a:alphaModFix/>
          </a:blip>
          <a:stretch>
            <a:fillRect/>
          </a:stretch>
        </p:blipFill>
        <p:spPr>
          <a:xfrm>
            <a:off x="710713" y="1017725"/>
            <a:ext cx="7722574" cy="3332500"/>
          </a:xfrm>
          <a:prstGeom prst="rect">
            <a:avLst/>
          </a:prstGeom>
          <a:noFill/>
          <a:ln>
            <a:noFill/>
          </a:ln>
        </p:spPr>
      </p:pic>
      <p:sp>
        <p:nvSpPr>
          <p:cNvPr id="675" name="Google Shape;675;p107"/>
          <p:cNvSpPr txBox="1"/>
          <p:nvPr/>
        </p:nvSpPr>
        <p:spPr>
          <a:xfrm>
            <a:off x="3073075" y="4414275"/>
            <a:ext cx="2291700" cy="40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u="sng">
                <a:solidFill>
                  <a:schemeClr val="hlink"/>
                </a:solidFill>
                <a:hlinkClick r:id="rId4"/>
              </a:rPr>
              <a:t>https://setosa.io/ev/image-kernels/</a:t>
            </a:r>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9" name="Shape 679"/>
        <p:cNvGrpSpPr/>
        <p:nvPr/>
      </p:nvGrpSpPr>
      <p:grpSpPr>
        <a:xfrm>
          <a:off x="0" y="0"/>
          <a:ext cx="0" cy="0"/>
          <a:chOff x="0" y="0"/>
          <a:chExt cx="0" cy="0"/>
        </a:xfrm>
      </p:grpSpPr>
      <p:sp>
        <p:nvSpPr>
          <p:cNvPr id="680" name="Google Shape;680;p10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a convolution filter?</a:t>
            </a:r>
            <a:endParaRPr/>
          </a:p>
        </p:txBody>
      </p:sp>
      <p:sp>
        <p:nvSpPr>
          <p:cNvPr id="681" name="Google Shape;681;p108"/>
          <p:cNvSpPr txBox="1"/>
          <p:nvPr/>
        </p:nvSpPr>
        <p:spPr>
          <a:xfrm>
            <a:off x="3073075" y="4414275"/>
            <a:ext cx="2291700" cy="40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u="sng">
                <a:solidFill>
                  <a:schemeClr val="hlink"/>
                </a:solidFill>
                <a:hlinkClick r:id="rId3"/>
              </a:rPr>
              <a:t>https://setosa.io/ev/image-kernels/</a:t>
            </a:r>
            <a:endParaRPr/>
          </a:p>
        </p:txBody>
      </p:sp>
      <p:pic>
        <p:nvPicPr>
          <p:cNvPr id="682" name="Google Shape;682;p108"/>
          <p:cNvPicPr preferRelativeResize="0"/>
          <p:nvPr/>
        </p:nvPicPr>
        <p:blipFill>
          <a:blip r:embed="rId4">
            <a:alphaModFix/>
          </a:blip>
          <a:stretch>
            <a:fillRect/>
          </a:stretch>
        </p:blipFill>
        <p:spPr>
          <a:xfrm>
            <a:off x="438875" y="1170125"/>
            <a:ext cx="7330206" cy="3091750"/>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6" name="Shape 686"/>
        <p:cNvGrpSpPr/>
        <p:nvPr/>
      </p:nvGrpSpPr>
      <p:grpSpPr>
        <a:xfrm>
          <a:off x="0" y="0"/>
          <a:ext cx="0" cy="0"/>
          <a:chOff x="0" y="0"/>
          <a:chExt cx="0" cy="0"/>
        </a:xfrm>
      </p:grpSpPr>
      <p:sp>
        <p:nvSpPr>
          <p:cNvPr id="687" name="Google Shape;687;p10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a convolution filter?</a:t>
            </a:r>
            <a:endParaRPr/>
          </a:p>
        </p:txBody>
      </p:sp>
      <p:sp>
        <p:nvSpPr>
          <p:cNvPr id="688" name="Google Shape;688;p109"/>
          <p:cNvSpPr txBox="1"/>
          <p:nvPr/>
        </p:nvSpPr>
        <p:spPr>
          <a:xfrm>
            <a:off x="1979025" y="4414275"/>
            <a:ext cx="5352600" cy="40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                  </a:t>
            </a:r>
            <a:r>
              <a:rPr lang="en" sz="1100" u="sng">
                <a:solidFill>
                  <a:schemeClr val="hlink"/>
                </a:solidFill>
                <a:hlinkClick r:id="rId3"/>
              </a:rPr>
              <a:t>Understanding the output of convolutional layers</a:t>
            </a:r>
            <a:endParaRPr/>
          </a:p>
        </p:txBody>
      </p:sp>
      <p:pic>
        <p:nvPicPr>
          <p:cNvPr id="689" name="Google Shape;689;p109"/>
          <p:cNvPicPr preferRelativeResize="0"/>
          <p:nvPr/>
        </p:nvPicPr>
        <p:blipFill>
          <a:blip r:embed="rId4">
            <a:alphaModFix/>
          </a:blip>
          <a:stretch>
            <a:fillRect/>
          </a:stretch>
        </p:blipFill>
        <p:spPr>
          <a:xfrm>
            <a:off x="1979013" y="1170125"/>
            <a:ext cx="5185985" cy="3091751"/>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3" name="Shape 693"/>
        <p:cNvGrpSpPr/>
        <p:nvPr/>
      </p:nvGrpSpPr>
      <p:grpSpPr>
        <a:xfrm>
          <a:off x="0" y="0"/>
          <a:ext cx="0" cy="0"/>
          <a:chOff x="0" y="0"/>
          <a:chExt cx="0" cy="0"/>
        </a:xfrm>
      </p:grpSpPr>
      <p:sp>
        <p:nvSpPr>
          <p:cNvPr id="694" name="Google Shape;694;p11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a convolution filter?</a:t>
            </a:r>
            <a:endParaRPr/>
          </a:p>
        </p:txBody>
      </p:sp>
      <p:sp>
        <p:nvSpPr>
          <p:cNvPr id="695" name="Google Shape;695;p110"/>
          <p:cNvSpPr txBox="1"/>
          <p:nvPr/>
        </p:nvSpPr>
        <p:spPr>
          <a:xfrm>
            <a:off x="1979025" y="4414275"/>
            <a:ext cx="5352600" cy="40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                          </a:t>
            </a:r>
            <a:r>
              <a:rPr lang="en" sz="1100" u="sng">
                <a:solidFill>
                  <a:schemeClr val="hlink"/>
                </a:solidFill>
                <a:hlinkClick r:id="rId3"/>
              </a:rPr>
              <a:t>Visualizing convolution kernels</a:t>
            </a:r>
            <a:endParaRPr/>
          </a:p>
        </p:txBody>
      </p:sp>
      <p:pic>
        <p:nvPicPr>
          <p:cNvPr id="696" name="Google Shape;696;p110"/>
          <p:cNvPicPr preferRelativeResize="0"/>
          <p:nvPr/>
        </p:nvPicPr>
        <p:blipFill>
          <a:blip r:embed="rId4">
            <a:alphaModFix/>
          </a:blip>
          <a:stretch>
            <a:fillRect/>
          </a:stretch>
        </p:blipFill>
        <p:spPr>
          <a:xfrm>
            <a:off x="1585850" y="1170125"/>
            <a:ext cx="5972290" cy="3091750"/>
          </a:xfrm>
          <a:prstGeom prst="rect">
            <a:avLst/>
          </a:prstGeom>
          <a:noFill/>
          <a:ln>
            <a:noFill/>
          </a:ln>
        </p:spPr>
      </p:pic>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0" name="Shape 700"/>
        <p:cNvGrpSpPr/>
        <p:nvPr/>
      </p:nvGrpSpPr>
      <p:grpSpPr>
        <a:xfrm>
          <a:off x="0" y="0"/>
          <a:ext cx="0" cy="0"/>
          <a:chOff x="0" y="0"/>
          <a:chExt cx="0" cy="0"/>
        </a:xfrm>
      </p:grpSpPr>
      <p:sp>
        <p:nvSpPr>
          <p:cNvPr id="701" name="Google Shape;701;p11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a convolution filter?</a:t>
            </a:r>
            <a:endParaRPr/>
          </a:p>
        </p:txBody>
      </p:sp>
      <p:pic>
        <p:nvPicPr>
          <p:cNvPr id="702" name="Google Shape;702;p111"/>
          <p:cNvPicPr preferRelativeResize="0"/>
          <p:nvPr/>
        </p:nvPicPr>
        <p:blipFill>
          <a:blip r:embed="rId3">
            <a:alphaModFix/>
          </a:blip>
          <a:stretch>
            <a:fillRect/>
          </a:stretch>
        </p:blipFill>
        <p:spPr>
          <a:xfrm>
            <a:off x="811125" y="1548488"/>
            <a:ext cx="2324100" cy="2466975"/>
          </a:xfrm>
          <a:prstGeom prst="rect">
            <a:avLst/>
          </a:prstGeom>
          <a:noFill/>
          <a:ln>
            <a:noFill/>
          </a:ln>
        </p:spPr>
      </p:pic>
      <p:sp>
        <p:nvSpPr>
          <p:cNvPr id="703" name="Google Shape;703;p111"/>
          <p:cNvSpPr txBox="1"/>
          <p:nvPr/>
        </p:nvSpPr>
        <p:spPr>
          <a:xfrm>
            <a:off x="4141425" y="2277425"/>
            <a:ext cx="4470600" cy="47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Convolution of 3x3 and stride = 1 without padding</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Effect: the output loses one pixel on each dimension</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